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86" r:id="rId4"/>
    <p:sldId id="287" r:id="rId5"/>
    <p:sldId id="288" r:id="rId6"/>
    <p:sldId id="289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080C6CC-6DD7-DC40-AF28-BB611BB26DAC}">
          <p14:sldIdLst>
            <p14:sldId id="256"/>
            <p14:sldId id="257"/>
            <p14:sldId id="286"/>
            <p14:sldId id="287"/>
            <p14:sldId id="288"/>
            <p14:sldId id="289"/>
            <p14:sldId id="258"/>
            <p14:sldId id="259"/>
            <p14:sldId id="260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43" d="100"/>
          <a:sy n="143" d="100"/>
        </p:scale>
        <p:origin x="40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 24 April 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 24 April 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fbel.info/cours/maintenance/contrat-tma.docx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ugarbug.fr/atelier/installations/debian/debian9_centreon_1810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ombodo.com/ito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Maintien</a:t>
            </a:r>
            <a:r>
              <a:rPr lang="en-US" dirty="0"/>
              <a:t> en condition </a:t>
            </a:r>
            <a:r>
              <a:rPr lang="en-US" dirty="0" err="1"/>
              <a:t>opérationnelle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Intervenant</a:t>
            </a:r>
            <a:r>
              <a:rPr lang="en-US" dirty="0" smtClean="0"/>
              <a:t> : Fabien BEL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698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Le lien et la </a:t>
            </a:r>
            <a:r>
              <a:rPr lang="en-US" u="sng" dirty="0" err="1"/>
              <a:t>priorité</a:t>
            </a:r>
            <a:r>
              <a:rPr lang="en-US" u="sng" dirty="0"/>
              <a:t> du SLA par rapport </a:t>
            </a:r>
            <a:r>
              <a:rPr lang="en-US" u="sng" dirty="0" err="1" smtClean="0"/>
              <a:t>à</a:t>
            </a:r>
            <a:r>
              <a:rPr lang="en-US" u="sng" dirty="0" smtClean="0"/>
              <a:t> </a:t>
            </a:r>
            <a:r>
              <a:rPr lang="en-US" u="sng" dirty="0" err="1" smtClean="0"/>
              <a:t>d’autres</a:t>
            </a:r>
            <a:r>
              <a:rPr lang="en-US" u="sng" dirty="0" smtClean="0"/>
              <a:t> </a:t>
            </a:r>
            <a:r>
              <a:rPr lang="en-US" u="sng" dirty="0" err="1"/>
              <a:t>contrats</a:t>
            </a:r>
            <a:endParaRPr lang="en-US" u="sng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 </a:t>
            </a:r>
            <a:r>
              <a:rPr lang="en-US" dirty="0"/>
              <a:t>le SLA </a:t>
            </a:r>
            <a:r>
              <a:rPr lang="en-US" dirty="0" err="1"/>
              <a:t>n’est</a:t>
            </a:r>
            <a:r>
              <a:rPr lang="en-US" dirty="0"/>
              <a:t> pas un </a:t>
            </a:r>
            <a:r>
              <a:rPr lang="en-US" dirty="0" err="1"/>
              <a:t>contrat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part </a:t>
            </a:r>
            <a:r>
              <a:rPr lang="en-US" dirty="0" err="1"/>
              <a:t>entière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faire </a:t>
            </a:r>
            <a:r>
              <a:rPr lang="en-US" dirty="0" err="1"/>
              <a:t>partie</a:t>
            </a:r>
            <a:r>
              <a:rPr lang="en-US" dirty="0"/>
              <a:t> d’un ensemble </a:t>
            </a:r>
            <a:r>
              <a:rPr lang="en-US" dirty="0" smtClean="0"/>
              <a:t>de </a:t>
            </a:r>
            <a:r>
              <a:rPr lang="en-US" dirty="0" err="1" smtClean="0"/>
              <a:t>contrats</a:t>
            </a:r>
            <a:r>
              <a:rPr lang="en-US" dirty="0" smtClean="0"/>
              <a:t> </a:t>
            </a:r>
            <a:r>
              <a:rPr lang="en-US" dirty="0"/>
              <a:t>pour </a:t>
            </a:r>
            <a:r>
              <a:rPr lang="en-US" dirty="0" err="1"/>
              <a:t>lesquels</a:t>
            </a:r>
            <a:r>
              <a:rPr lang="en-US" dirty="0"/>
              <a:t> un certain </a:t>
            </a:r>
            <a:r>
              <a:rPr lang="en-US" dirty="0" err="1"/>
              <a:t>ordre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priorité</a:t>
            </a:r>
            <a:r>
              <a:rPr lang="en-US" dirty="0" smtClean="0"/>
              <a:t>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établi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6420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La </a:t>
            </a:r>
            <a:r>
              <a:rPr lang="en-US" u="sng" dirty="0" err="1"/>
              <a:t>liste</a:t>
            </a:r>
            <a:r>
              <a:rPr lang="en-US" u="sng" dirty="0"/>
              <a:t> et la </a:t>
            </a:r>
            <a:r>
              <a:rPr lang="en-US" u="sng" dirty="0" err="1"/>
              <a:t>définition</a:t>
            </a:r>
            <a:r>
              <a:rPr lang="en-US" u="sng" dirty="0"/>
              <a:t> du </a:t>
            </a:r>
            <a:r>
              <a:rPr lang="en-US" u="sng" dirty="0" err="1"/>
              <a:t>ou</a:t>
            </a:r>
            <a:r>
              <a:rPr lang="en-US" u="sng" dirty="0"/>
              <a:t> des </a:t>
            </a:r>
            <a:r>
              <a:rPr lang="en-US" u="sng" dirty="0" smtClean="0"/>
              <a:t>services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C’est</a:t>
            </a:r>
            <a:r>
              <a:rPr lang="en-US" dirty="0" smtClean="0"/>
              <a:t> le POINT important. Il </a:t>
            </a:r>
            <a:r>
              <a:rPr lang="en-US" dirty="0" err="1" smtClean="0"/>
              <a:t>faut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</a:t>
            </a:r>
            <a:r>
              <a:rPr lang="en-US" dirty="0" err="1" smtClean="0"/>
              <a:t>décrire</a:t>
            </a:r>
            <a:r>
              <a:rPr lang="en-US" dirty="0" smtClean="0"/>
              <a:t> : </a:t>
            </a:r>
          </a:p>
          <a:p>
            <a:r>
              <a:rPr lang="en-US" dirty="0" smtClean="0"/>
              <a:t>Le service </a:t>
            </a:r>
            <a:r>
              <a:rPr lang="en-US" dirty="0" err="1" smtClean="0"/>
              <a:t>fourni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des </a:t>
            </a:r>
            <a:r>
              <a:rPr lang="en-US" dirty="0" err="1" smtClean="0"/>
              <a:t>termes</a:t>
            </a:r>
            <a:r>
              <a:rPr lang="en-US" dirty="0" smtClean="0"/>
              <a:t> </a:t>
            </a:r>
            <a:r>
              <a:rPr lang="en-US" dirty="0" err="1" smtClean="0"/>
              <a:t>compréhensible</a:t>
            </a:r>
            <a:r>
              <a:rPr lang="en-US" dirty="0" smtClean="0"/>
              <a:t> par </a:t>
            </a:r>
            <a:r>
              <a:rPr lang="en-US" dirty="0" err="1" smtClean="0"/>
              <a:t>tous</a:t>
            </a:r>
            <a:r>
              <a:rPr lang="en-US" dirty="0" smtClean="0"/>
              <a:t> et sans </a:t>
            </a:r>
            <a:r>
              <a:rPr lang="en-US" dirty="0" err="1" smtClean="0"/>
              <a:t>ambiguité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ce</a:t>
            </a:r>
            <a:r>
              <a:rPr lang="en-US" dirty="0" smtClean="0"/>
              <a:t> qui </a:t>
            </a:r>
            <a:r>
              <a:rPr lang="en-US" dirty="0" err="1" smtClean="0"/>
              <a:t>n’est</a:t>
            </a:r>
            <a:r>
              <a:rPr lang="en-US" dirty="0" smtClean="0"/>
              <a:t> pas </a:t>
            </a:r>
            <a:r>
              <a:rPr lang="en-US" dirty="0" err="1" smtClean="0"/>
              <a:t>couvert</a:t>
            </a:r>
            <a:endParaRPr lang="en-US" dirty="0" smtClean="0"/>
          </a:p>
          <a:p>
            <a:r>
              <a:rPr lang="en-US" dirty="0" smtClean="0"/>
              <a:t>Les </a:t>
            </a:r>
            <a:r>
              <a:rPr lang="en-US" dirty="0" err="1" smtClean="0"/>
              <a:t>niveaux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service : on </a:t>
            </a:r>
            <a:r>
              <a:rPr lang="en-US" dirty="0" err="1" smtClean="0"/>
              <a:t>définie</a:t>
            </a:r>
            <a:r>
              <a:rPr lang="en-US" dirty="0" smtClean="0"/>
              <a:t> le minimum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lequel</a:t>
            </a:r>
            <a:r>
              <a:rPr lang="en-US" dirty="0" smtClean="0"/>
              <a:t> on </a:t>
            </a:r>
            <a:r>
              <a:rPr lang="en-US" dirty="0" err="1" smtClean="0"/>
              <a:t>s’engage</a:t>
            </a:r>
            <a:r>
              <a:rPr lang="en-US" dirty="0" smtClean="0"/>
              <a:t>.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toujours</a:t>
            </a:r>
            <a:r>
              <a:rPr lang="en-US" dirty="0" smtClean="0"/>
              <a:t> </a:t>
            </a:r>
            <a:r>
              <a:rPr lang="en-US" dirty="0" err="1" smtClean="0"/>
              <a:t>présent</a:t>
            </a:r>
            <a:r>
              <a:rPr lang="en-US" dirty="0" smtClean="0"/>
              <a:t> : </a:t>
            </a:r>
          </a:p>
          <a:p>
            <a:pPr lvl="1"/>
            <a:r>
              <a:rPr lang="en-US" dirty="0" smtClean="0"/>
              <a:t>la </a:t>
            </a:r>
            <a:r>
              <a:rPr lang="en-US" dirty="0" err="1"/>
              <a:t>disponibilité</a:t>
            </a:r>
            <a:r>
              <a:rPr lang="en-US" dirty="0"/>
              <a:t> du </a:t>
            </a:r>
            <a:r>
              <a:rPr lang="en-US" dirty="0" smtClean="0"/>
              <a:t>service</a:t>
            </a:r>
            <a:r>
              <a:rPr lang="en-US" dirty="0"/>
              <a:t> </a:t>
            </a:r>
            <a:r>
              <a:rPr lang="en-US" dirty="0" smtClean="0"/>
              <a:t>: le </a:t>
            </a:r>
            <a:r>
              <a:rPr lang="en-US" dirty="0"/>
              <a:t>temps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l’utilisateur</a:t>
            </a:r>
            <a:r>
              <a:rPr lang="en-US" dirty="0" smtClean="0"/>
              <a:t> </a:t>
            </a:r>
            <a:r>
              <a:rPr lang="en-US" dirty="0" err="1"/>
              <a:t>peut</a:t>
            </a:r>
            <a:r>
              <a:rPr lang="en-US" dirty="0"/>
              <a:t> </a:t>
            </a:r>
            <a:r>
              <a:rPr lang="en-US" dirty="0" err="1"/>
              <a:t>utiliser</a:t>
            </a:r>
            <a:r>
              <a:rPr lang="en-US" dirty="0"/>
              <a:t> le service sans interruption en temps </a:t>
            </a:r>
            <a:r>
              <a:rPr lang="en-US" dirty="0" smtClean="0"/>
              <a:t>normal (</a:t>
            </a:r>
            <a:r>
              <a:rPr lang="en-US" dirty="0" err="1" smtClean="0"/>
              <a:t>exprimé</a:t>
            </a:r>
            <a:r>
              <a:rPr lang="en-US" dirty="0" smtClean="0"/>
              <a:t> en %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période</a:t>
            </a:r>
            <a:r>
              <a:rPr lang="en-US" dirty="0" smtClean="0"/>
              <a:t> </a:t>
            </a:r>
            <a:r>
              <a:rPr lang="en-US" dirty="0" err="1" smtClean="0"/>
              <a:t>donnée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081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err="1"/>
              <a:t>Exemple</a:t>
            </a:r>
            <a:r>
              <a:rPr lang="en-US" u="sng" dirty="0"/>
              <a:t> de </a:t>
            </a:r>
            <a:r>
              <a:rPr lang="en-US" u="sng" dirty="0" err="1"/>
              <a:t>dépendance</a:t>
            </a:r>
            <a:endParaRPr lang="en-US" u="sng" dirty="0"/>
          </a:p>
          <a:p>
            <a:r>
              <a:rPr lang="en-US" dirty="0"/>
              <a:t>Le </a:t>
            </a:r>
            <a:r>
              <a:rPr lang="en-US" dirty="0" err="1"/>
              <a:t>fournisseur</a:t>
            </a:r>
            <a:r>
              <a:rPr lang="en-US" dirty="0"/>
              <a:t> </a:t>
            </a:r>
            <a:r>
              <a:rPr lang="en-US" dirty="0" err="1"/>
              <a:t>livre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application 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hébergée</a:t>
            </a:r>
            <a:r>
              <a:rPr lang="en-US" dirty="0" smtClean="0"/>
              <a:t> </a:t>
            </a:r>
            <a:r>
              <a:rPr lang="en-US" dirty="0"/>
              <a:t>chez le client (</a:t>
            </a:r>
            <a:r>
              <a:rPr lang="en-US" dirty="0" err="1"/>
              <a:t>serveurs</a:t>
            </a:r>
            <a:r>
              <a:rPr lang="en-US" dirty="0"/>
              <a:t>, </a:t>
            </a:r>
            <a:r>
              <a:rPr lang="en-US" dirty="0" err="1"/>
              <a:t>réseau</a:t>
            </a:r>
            <a:r>
              <a:rPr lang="en-US" dirty="0" smtClean="0"/>
              <a:t>, etc</a:t>
            </a:r>
            <a:r>
              <a:rPr lang="en-US" dirty="0"/>
              <a:t>.). Le </a:t>
            </a:r>
            <a:r>
              <a:rPr lang="en-US" dirty="0" err="1"/>
              <a:t>fournisseur</a:t>
            </a:r>
            <a:r>
              <a:rPr lang="en-US" dirty="0"/>
              <a:t> de </a:t>
            </a:r>
            <a:r>
              <a:rPr lang="en-US" dirty="0" err="1"/>
              <a:t>l’application</a:t>
            </a:r>
            <a:r>
              <a:rPr lang="en-US" dirty="0"/>
              <a:t> </a:t>
            </a:r>
            <a:r>
              <a:rPr lang="en-US" dirty="0" smtClean="0"/>
              <a:t>ne </a:t>
            </a:r>
            <a:r>
              <a:rPr lang="en-US" dirty="0" err="1" smtClean="0"/>
              <a:t>peut</a:t>
            </a:r>
            <a:r>
              <a:rPr lang="en-US" dirty="0" smtClean="0"/>
              <a:t> </a:t>
            </a:r>
            <a:r>
              <a:rPr lang="en-US" dirty="0" err="1"/>
              <a:t>garantir</a:t>
            </a:r>
            <a:r>
              <a:rPr lang="en-US" dirty="0"/>
              <a:t> un certain </a:t>
            </a:r>
            <a:r>
              <a:rPr lang="en-US" dirty="0" err="1"/>
              <a:t>niveau</a:t>
            </a:r>
            <a:r>
              <a:rPr lang="en-US" dirty="0"/>
              <a:t> de </a:t>
            </a:r>
            <a:r>
              <a:rPr lang="en-US" dirty="0" smtClean="0"/>
              <a:t>service pour </a:t>
            </a:r>
            <a:r>
              <a:rPr lang="en-US" dirty="0"/>
              <a:t>son application </a:t>
            </a:r>
            <a:r>
              <a:rPr lang="en-US" dirty="0" err="1"/>
              <a:t>qu’en</a:t>
            </a:r>
            <a:r>
              <a:rPr lang="en-US" dirty="0"/>
              <a:t> </a:t>
            </a:r>
            <a:r>
              <a:rPr lang="en-US" dirty="0" err="1"/>
              <a:t>définissant</a:t>
            </a:r>
            <a:r>
              <a:rPr lang="en-US" dirty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</a:t>
            </a:r>
            <a:r>
              <a:rPr lang="en-US" dirty="0"/>
              <a:t>minimal de </a:t>
            </a:r>
            <a:r>
              <a:rPr lang="en-US" dirty="0" err="1"/>
              <a:t>l’infrastructure</a:t>
            </a:r>
            <a:r>
              <a:rPr lang="en-US" dirty="0"/>
              <a:t> de </a:t>
            </a:r>
            <a:r>
              <a:rPr lang="en-US" dirty="0" err="1"/>
              <a:t>laquelle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dépend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err="1" smtClean="0"/>
              <a:t>Exemple</a:t>
            </a:r>
            <a:r>
              <a:rPr lang="en-US" u="sng" dirty="0" smtClean="0"/>
              <a:t> </a:t>
            </a:r>
            <a:r>
              <a:rPr lang="en-US" u="sng" dirty="0"/>
              <a:t>de </a:t>
            </a:r>
            <a:r>
              <a:rPr lang="en-US" u="sng" dirty="0" err="1"/>
              <a:t>niveau</a:t>
            </a:r>
            <a:r>
              <a:rPr lang="en-US" u="sng" dirty="0"/>
              <a:t> de service</a:t>
            </a:r>
          </a:p>
          <a:p>
            <a:r>
              <a:rPr lang="en-US" dirty="0" err="1"/>
              <a:t>L’application</a:t>
            </a:r>
            <a:r>
              <a:rPr lang="en-US" dirty="0"/>
              <a:t> </a:t>
            </a:r>
            <a:r>
              <a:rPr lang="en-US" dirty="0" err="1"/>
              <a:t>fournie</a:t>
            </a:r>
            <a:r>
              <a:rPr lang="en-US" dirty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/>
              <a:t>pouvoir</a:t>
            </a:r>
            <a:r>
              <a:rPr lang="en-US" dirty="0"/>
              <a:t> </a:t>
            </a:r>
            <a:r>
              <a:rPr lang="en-US" dirty="0" err="1"/>
              <a:t>fonctionner</a:t>
            </a:r>
            <a:r>
              <a:rPr lang="en-US" dirty="0"/>
              <a:t> avec le </a:t>
            </a:r>
            <a:r>
              <a:rPr lang="en-US" dirty="0" err="1"/>
              <a:t>niveau</a:t>
            </a:r>
            <a:r>
              <a:rPr lang="en-US" dirty="0"/>
              <a:t> de </a:t>
            </a:r>
            <a:r>
              <a:rPr lang="en-US" dirty="0" err="1"/>
              <a:t>qualité</a:t>
            </a:r>
            <a:r>
              <a:rPr lang="en-US" dirty="0"/>
              <a:t> </a:t>
            </a:r>
            <a:r>
              <a:rPr lang="en-US" dirty="0" err="1"/>
              <a:t>requis</a:t>
            </a:r>
            <a:r>
              <a:rPr lang="en-US" dirty="0"/>
              <a:t> pour </a:t>
            </a:r>
            <a:r>
              <a:rPr lang="en-US" dirty="0" smtClean="0"/>
              <a:t>10’000 </a:t>
            </a:r>
            <a:r>
              <a:rPr lang="en-US" dirty="0" err="1"/>
              <a:t>utilisateurs</a:t>
            </a:r>
            <a:r>
              <a:rPr lang="en-US" dirty="0"/>
              <a:t> </a:t>
            </a:r>
            <a:r>
              <a:rPr lang="en-US" dirty="0" err="1"/>
              <a:t>connectés</a:t>
            </a:r>
            <a:r>
              <a:rPr lang="en-US" dirty="0"/>
              <a:t> en </a:t>
            </a:r>
            <a:r>
              <a:rPr lang="en-US" dirty="0" err="1"/>
              <a:t>même</a:t>
            </a:r>
            <a:r>
              <a:rPr lang="en-US" dirty="0"/>
              <a:t> temps.</a:t>
            </a:r>
          </a:p>
        </p:txBody>
      </p:sp>
    </p:spTree>
    <p:extLst>
      <p:ext uri="{BB962C8B-B14F-4D97-AF65-F5344CB8AC3E}">
        <p14:creationId xmlns:p14="http://schemas.microsoft.com/office/powerpoint/2010/main" val="2299008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err="1"/>
              <a:t>Exemple</a:t>
            </a:r>
            <a:r>
              <a:rPr lang="en-US" u="sng" dirty="0"/>
              <a:t> </a:t>
            </a:r>
            <a:r>
              <a:rPr lang="en-US" u="sng" dirty="0" err="1" smtClean="0"/>
              <a:t>disponibilité</a:t>
            </a:r>
            <a:endParaRPr lang="en-US" u="sng" dirty="0"/>
          </a:p>
          <a:p>
            <a:r>
              <a:rPr lang="en-US" dirty="0"/>
              <a:t>Service </a:t>
            </a:r>
            <a:r>
              <a:rPr lang="en-US" dirty="0" err="1"/>
              <a:t>disponible</a:t>
            </a:r>
            <a:r>
              <a:rPr lang="en-US" dirty="0"/>
              <a:t> </a:t>
            </a:r>
            <a:r>
              <a:rPr lang="en-US" dirty="0" err="1"/>
              <a:t>mensuellement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99%</a:t>
            </a:r>
          </a:p>
          <a:p>
            <a:r>
              <a:rPr lang="en-US" dirty="0"/>
              <a:t>du </a:t>
            </a:r>
            <a:r>
              <a:rPr lang="en-US" dirty="0" err="1"/>
              <a:t>lundi</a:t>
            </a:r>
            <a:r>
              <a:rPr lang="en-US" dirty="0"/>
              <a:t> au </a:t>
            </a:r>
            <a:r>
              <a:rPr lang="en-US" dirty="0" err="1"/>
              <a:t>vendredi</a:t>
            </a:r>
            <a:r>
              <a:rPr lang="en-US" dirty="0"/>
              <a:t> entre 6h et 18h.</a:t>
            </a:r>
          </a:p>
        </p:txBody>
      </p:sp>
    </p:spTree>
    <p:extLst>
      <p:ext uri="{BB962C8B-B14F-4D97-AF65-F5344CB8AC3E}">
        <p14:creationId xmlns:p14="http://schemas.microsoft.com/office/powerpoint/2010/main" val="640015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err="1" smtClean="0"/>
              <a:t>L’obligation</a:t>
            </a:r>
            <a:r>
              <a:rPr lang="en-US" u="sng" dirty="0" smtClean="0"/>
              <a:t> </a:t>
            </a:r>
            <a:r>
              <a:rPr lang="en-US" u="sng" dirty="0" err="1"/>
              <a:t>d’information</a:t>
            </a:r>
            <a:r>
              <a:rPr lang="en-US" u="sng" dirty="0"/>
              <a:t> et de </a:t>
            </a:r>
            <a:r>
              <a:rPr lang="en-US" u="sng" dirty="0" err="1"/>
              <a:t>conseil</a:t>
            </a:r>
            <a:endParaRPr lang="en-US" u="sng" dirty="0"/>
          </a:p>
          <a:p>
            <a:r>
              <a:rPr lang="en-US" dirty="0"/>
              <a:t>Le </a:t>
            </a:r>
            <a:r>
              <a:rPr lang="en-US" dirty="0" err="1"/>
              <a:t>fournisseur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/>
              <a:t>l’obligation</a:t>
            </a:r>
            <a:r>
              <a:rPr lang="en-US" dirty="0"/>
              <a:t> </a:t>
            </a:r>
            <a:r>
              <a:rPr lang="en-US" dirty="0" err="1"/>
              <a:t>d’informer</a:t>
            </a:r>
            <a:r>
              <a:rPr lang="en-US" dirty="0"/>
              <a:t> </a:t>
            </a:r>
            <a:r>
              <a:rPr lang="en-US" dirty="0" err="1"/>
              <a:t>correctement</a:t>
            </a:r>
            <a:r>
              <a:rPr lang="en-US" dirty="0"/>
              <a:t> le client et de le </a:t>
            </a:r>
            <a:r>
              <a:rPr lang="en-US" dirty="0" err="1"/>
              <a:t>conseiller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smtClean="0"/>
              <a:t>la solution </a:t>
            </a:r>
            <a:r>
              <a:rPr lang="en-US" dirty="0"/>
              <a:t>qui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la plus </a:t>
            </a:r>
            <a:r>
              <a:rPr lang="en-US" dirty="0" err="1"/>
              <a:t>avantageuse</a:t>
            </a:r>
            <a:r>
              <a:rPr lang="en-US" dirty="0"/>
              <a:t> </a:t>
            </a:r>
            <a:r>
              <a:rPr lang="en-US" dirty="0" smtClean="0"/>
              <a:t>et </a:t>
            </a:r>
            <a:r>
              <a:rPr lang="en-US" dirty="0" err="1" smtClean="0"/>
              <a:t>appropriée</a:t>
            </a:r>
            <a:endParaRPr lang="en-US" dirty="0" smtClean="0"/>
          </a:p>
          <a:p>
            <a:r>
              <a:rPr lang="en-US" dirty="0"/>
              <a:t> le client a </a:t>
            </a:r>
            <a:r>
              <a:rPr lang="en-US" dirty="0" err="1"/>
              <a:t>aussi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smtClean="0"/>
              <a:t>obligation de </a:t>
            </a:r>
            <a:r>
              <a:rPr lang="en-US" dirty="0"/>
              <a:t>se </a:t>
            </a:r>
            <a:r>
              <a:rPr lang="en-US" dirty="0" err="1"/>
              <a:t>renseigner</a:t>
            </a:r>
            <a:r>
              <a:rPr lang="en-US" dirty="0"/>
              <a:t> et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collaborer</a:t>
            </a:r>
            <a:r>
              <a:rPr lang="en-US" dirty="0"/>
              <a:t> de bonne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la </a:t>
            </a:r>
            <a:r>
              <a:rPr lang="en-US" dirty="0" err="1"/>
              <a:t>définition</a:t>
            </a:r>
            <a:r>
              <a:rPr lang="en-US" dirty="0"/>
              <a:t> de </a:t>
            </a:r>
            <a:r>
              <a:rPr lang="en-US" dirty="0" err="1"/>
              <a:t>ses</a:t>
            </a:r>
            <a:r>
              <a:rPr lang="en-US" dirty="0"/>
              <a:t> </a:t>
            </a:r>
            <a:r>
              <a:rPr lang="en-US" dirty="0" err="1"/>
              <a:t>besoins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29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err="1" smtClean="0"/>
              <a:t>L’utilisation</a:t>
            </a:r>
            <a:r>
              <a:rPr lang="en-US" u="sng" dirty="0" smtClean="0"/>
              <a:t> </a:t>
            </a:r>
            <a:r>
              <a:rPr lang="en-US" u="sng" dirty="0"/>
              <a:t>du </a:t>
            </a:r>
            <a:r>
              <a:rPr lang="en-US" u="sng" dirty="0" err="1"/>
              <a:t>ou</a:t>
            </a:r>
            <a:r>
              <a:rPr lang="en-US" u="sng" dirty="0"/>
              <a:t> des services par le client</a:t>
            </a:r>
          </a:p>
          <a:p>
            <a:r>
              <a:rPr lang="en-US" dirty="0" smtClean="0"/>
              <a:t>Comment le </a:t>
            </a:r>
            <a:r>
              <a:rPr lang="en-US" dirty="0"/>
              <a:t>client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utiliser</a:t>
            </a:r>
            <a:r>
              <a:rPr lang="en-US" dirty="0"/>
              <a:t> le </a:t>
            </a:r>
            <a:r>
              <a:rPr lang="en-US" dirty="0" err="1"/>
              <a:t>ou</a:t>
            </a:r>
            <a:r>
              <a:rPr lang="en-US" dirty="0"/>
              <a:t> les services </a:t>
            </a:r>
            <a:r>
              <a:rPr lang="en-US" dirty="0" err="1"/>
              <a:t>fournis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(charge </a:t>
            </a:r>
            <a:r>
              <a:rPr lang="en-US" dirty="0" err="1"/>
              <a:t>réseau</a:t>
            </a:r>
            <a:r>
              <a:rPr lang="en-US" dirty="0"/>
              <a:t>, </a:t>
            </a:r>
            <a:r>
              <a:rPr lang="en-US" dirty="0" err="1"/>
              <a:t>nombre</a:t>
            </a:r>
            <a:r>
              <a:rPr lang="en-US" dirty="0"/>
              <a:t> </a:t>
            </a:r>
            <a:r>
              <a:rPr lang="en-US" dirty="0" err="1" smtClean="0"/>
              <a:t>d’utilisateurs</a:t>
            </a:r>
            <a:r>
              <a:rPr lang="en-US" dirty="0" smtClean="0"/>
              <a:t>…</a:t>
            </a:r>
            <a:r>
              <a:rPr lang="en-US" dirty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 </a:t>
            </a:r>
            <a:r>
              <a:rPr lang="en-US" dirty="0" err="1"/>
              <a:t>ou</a:t>
            </a:r>
            <a:r>
              <a:rPr lang="en-US" dirty="0"/>
              <a:t> les </a:t>
            </a:r>
            <a:r>
              <a:rPr lang="en-US" dirty="0" err="1" smtClean="0"/>
              <a:t>lieux</a:t>
            </a:r>
            <a:r>
              <a:rPr lang="en-US" dirty="0" smtClean="0"/>
              <a:t> </a:t>
            </a:r>
            <a:r>
              <a:rPr lang="en-US" dirty="0" err="1" smtClean="0"/>
              <a:t>d’utilisation</a:t>
            </a:r>
            <a:r>
              <a:rPr lang="en-US" dirty="0" smtClean="0"/>
              <a:t> </a:t>
            </a:r>
            <a:r>
              <a:rPr lang="en-US" dirty="0"/>
              <a:t>de la </a:t>
            </a:r>
            <a:r>
              <a:rPr lang="en-US" dirty="0" err="1"/>
              <a:t>prestation</a:t>
            </a:r>
            <a:r>
              <a:rPr lang="en-US" dirty="0"/>
              <a:t> de la part </a:t>
            </a:r>
            <a:r>
              <a:rPr lang="en-US" dirty="0" smtClean="0"/>
              <a:t>du client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Toutes</a:t>
            </a:r>
            <a:r>
              <a:rPr lang="en-US" dirty="0" smtClean="0"/>
              <a:t> </a:t>
            </a:r>
            <a:r>
              <a:rPr lang="en-US" dirty="0" err="1" smtClean="0"/>
              <a:t>ces</a:t>
            </a:r>
            <a:r>
              <a:rPr lang="en-US" dirty="0" smtClean="0"/>
              <a:t> </a:t>
            </a:r>
            <a:r>
              <a:rPr lang="en-US" dirty="0" err="1" smtClean="0"/>
              <a:t>informations</a:t>
            </a:r>
            <a:r>
              <a:rPr lang="en-US" dirty="0"/>
              <a:t> </a:t>
            </a:r>
            <a:r>
              <a:rPr lang="en-US" dirty="0" err="1" smtClean="0"/>
              <a:t>doivent</a:t>
            </a:r>
            <a:r>
              <a:rPr lang="en-US" dirty="0" smtClean="0"/>
              <a:t> figurer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/>
              <a:t>tout SLA</a:t>
            </a:r>
          </a:p>
        </p:txBody>
      </p:sp>
    </p:spTree>
    <p:extLst>
      <p:ext uri="{BB962C8B-B14F-4D97-AF65-F5344CB8AC3E}">
        <p14:creationId xmlns:p14="http://schemas.microsoft.com/office/powerpoint/2010/main" val="3860081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u="sng" dirty="0"/>
              <a:t>Les </a:t>
            </a:r>
            <a:r>
              <a:rPr lang="en-US" u="sng" dirty="0" err="1"/>
              <a:t>critères</a:t>
            </a:r>
            <a:r>
              <a:rPr lang="en-US" u="sng" dirty="0"/>
              <a:t> de </a:t>
            </a:r>
            <a:r>
              <a:rPr lang="en-US" u="sng" dirty="0" err="1"/>
              <a:t>mesure</a:t>
            </a:r>
            <a:r>
              <a:rPr lang="en-US" u="sng" dirty="0"/>
              <a:t> </a:t>
            </a:r>
            <a:r>
              <a:rPr lang="en-US" u="sng" dirty="0" err="1"/>
              <a:t>permettant</a:t>
            </a:r>
            <a:r>
              <a:rPr lang="en-US" u="sng" dirty="0"/>
              <a:t> de </a:t>
            </a:r>
            <a:r>
              <a:rPr lang="en-US" u="sng" dirty="0" err="1"/>
              <a:t>définir</a:t>
            </a:r>
            <a:r>
              <a:rPr lang="en-US" u="sng" dirty="0"/>
              <a:t> le </a:t>
            </a:r>
            <a:r>
              <a:rPr lang="en-US" u="sng" dirty="0" err="1"/>
              <a:t>niveau</a:t>
            </a:r>
            <a:r>
              <a:rPr lang="en-US" u="sng" dirty="0"/>
              <a:t> de </a:t>
            </a:r>
            <a:r>
              <a:rPr lang="en-US" u="sng" dirty="0" err="1"/>
              <a:t>qualité</a:t>
            </a:r>
            <a:endParaRPr lang="en-US" u="sng" dirty="0"/>
          </a:p>
          <a:p>
            <a:pPr marL="0" indent="0">
              <a:buNone/>
            </a:pP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/>
              <a:t>permettre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/>
              <a:t> de </a:t>
            </a:r>
            <a:r>
              <a:rPr lang="en-US" dirty="0" err="1"/>
              <a:t>définir</a:t>
            </a:r>
            <a:r>
              <a:rPr lang="en-US" dirty="0"/>
              <a:t> les </a:t>
            </a:r>
            <a:r>
              <a:rPr lang="en-US" dirty="0" err="1"/>
              <a:t>critères</a:t>
            </a:r>
            <a:r>
              <a:rPr lang="en-US" dirty="0"/>
              <a:t> de </a:t>
            </a:r>
            <a:r>
              <a:rPr lang="en-US" dirty="0" err="1"/>
              <a:t>mesure</a:t>
            </a:r>
            <a:r>
              <a:rPr lang="en-US" dirty="0"/>
              <a:t> qui </a:t>
            </a:r>
            <a:r>
              <a:rPr lang="en-US" dirty="0" err="1"/>
              <a:t>vont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 smtClean="0"/>
              <a:t>utilisés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 au </a:t>
            </a:r>
            <a:r>
              <a:rPr lang="en-US" dirty="0" err="1"/>
              <a:t>fournisseur</a:t>
            </a:r>
            <a:r>
              <a:rPr lang="en-US" dirty="0"/>
              <a:t> de </a:t>
            </a:r>
            <a:r>
              <a:rPr lang="en-US" dirty="0" err="1"/>
              <a:t>prouver</a:t>
            </a:r>
            <a:r>
              <a:rPr lang="en-US" dirty="0"/>
              <a:t> </a:t>
            </a:r>
            <a:r>
              <a:rPr lang="en-US" dirty="0" err="1"/>
              <a:t>qu’il</a:t>
            </a:r>
            <a:r>
              <a:rPr lang="en-US" dirty="0"/>
              <a:t> </a:t>
            </a:r>
            <a:r>
              <a:rPr lang="en-US" dirty="0" err="1"/>
              <a:t>respecte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le </a:t>
            </a:r>
            <a:r>
              <a:rPr lang="en-US" dirty="0" err="1"/>
              <a:t>niveau</a:t>
            </a:r>
            <a:r>
              <a:rPr lang="en-US" dirty="0"/>
              <a:t> de </a:t>
            </a:r>
            <a:r>
              <a:rPr lang="en-US" dirty="0" err="1"/>
              <a:t>qualité</a:t>
            </a:r>
            <a:r>
              <a:rPr lang="en-US" dirty="0"/>
              <a:t> </a:t>
            </a:r>
            <a:r>
              <a:rPr lang="en-US" dirty="0" err="1"/>
              <a:t>requis</a:t>
            </a:r>
            <a:r>
              <a:rPr lang="en-US" dirty="0"/>
              <a:t> et </a:t>
            </a:r>
            <a:r>
              <a:rPr lang="en-US" dirty="0" err="1"/>
              <a:t>défini</a:t>
            </a:r>
            <a:r>
              <a:rPr lang="en-US" dirty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le </a:t>
            </a:r>
            <a:r>
              <a:rPr lang="en-US" dirty="0"/>
              <a:t>SLA</a:t>
            </a:r>
            <a:r>
              <a:rPr lang="en-US" dirty="0" smtClean="0"/>
              <a:t>,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 au client de </a:t>
            </a:r>
            <a:r>
              <a:rPr lang="en-US" dirty="0" err="1"/>
              <a:t>prouver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le </a:t>
            </a:r>
            <a:r>
              <a:rPr lang="en-US" dirty="0" err="1"/>
              <a:t>fournisseur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ne </a:t>
            </a:r>
            <a:r>
              <a:rPr lang="en-US" dirty="0" err="1"/>
              <a:t>respecte</a:t>
            </a:r>
            <a:r>
              <a:rPr lang="en-US" dirty="0"/>
              <a:t> pas le </a:t>
            </a:r>
            <a:r>
              <a:rPr lang="en-US" dirty="0" err="1"/>
              <a:t>niveau</a:t>
            </a:r>
            <a:r>
              <a:rPr lang="en-US" dirty="0"/>
              <a:t> de </a:t>
            </a:r>
            <a:r>
              <a:rPr lang="en-US" dirty="0" err="1"/>
              <a:t>qualité</a:t>
            </a:r>
            <a:r>
              <a:rPr lang="en-US" dirty="0"/>
              <a:t> </a:t>
            </a:r>
            <a:r>
              <a:rPr lang="en-US" dirty="0" err="1" smtClean="0"/>
              <a:t>requis</a:t>
            </a:r>
            <a:r>
              <a:rPr lang="en-US" dirty="0" smtClean="0"/>
              <a:t>, et qui </a:t>
            </a:r>
            <a:r>
              <a:rPr lang="en-US" dirty="0" err="1" smtClean="0"/>
              <a:t>peut</a:t>
            </a:r>
            <a:r>
              <a:rPr lang="en-US" dirty="0" smtClean="0"/>
              <a:t> </a:t>
            </a:r>
            <a:r>
              <a:rPr lang="en-US" dirty="0" err="1" smtClean="0"/>
              <a:t>permettre</a:t>
            </a:r>
            <a:r>
              <a:rPr lang="en-US" dirty="0" smtClean="0"/>
              <a:t> </a:t>
            </a:r>
            <a:r>
              <a:rPr lang="en-US" dirty="0"/>
              <a:t>de demander :</a:t>
            </a:r>
          </a:p>
          <a:p>
            <a:pPr lvl="1"/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/>
              <a:t>correction </a:t>
            </a:r>
            <a:r>
              <a:rPr lang="en-US" dirty="0" err="1"/>
              <a:t>rapide</a:t>
            </a:r>
            <a:r>
              <a:rPr lang="en-US" dirty="0"/>
              <a:t> de la </a:t>
            </a:r>
            <a:r>
              <a:rPr lang="en-US" dirty="0" smtClean="0"/>
              <a:t>situation</a:t>
            </a:r>
          </a:p>
          <a:p>
            <a:pPr lvl="1"/>
            <a:r>
              <a:rPr lang="en-US" dirty="0" smtClean="0"/>
              <a:t>un </a:t>
            </a:r>
            <a:r>
              <a:rPr lang="en-US" dirty="0" err="1"/>
              <a:t>dédommagement</a:t>
            </a:r>
            <a:r>
              <a:rPr lang="en-US" dirty="0"/>
              <a:t> (</a:t>
            </a:r>
            <a:r>
              <a:rPr lang="en-US" dirty="0" err="1"/>
              <a:t>pénalités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résilier</a:t>
            </a:r>
            <a:r>
              <a:rPr lang="en-US" dirty="0" smtClean="0"/>
              <a:t> </a:t>
            </a:r>
            <a:r>
              <a:rPr lang="en-US" dirty="0"/>
              <a:t>le SLA pour </a:t>
            </a:r>
            <a:r>
              <a:rPr lang="en-US" dirty="0" err="1"/>
              <a:t>faute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2156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Le reporting</a:t>
            </a:r>
          </a:p>
          <a:p>
            <a:pPr marL="0" indent="0">
              <a:buNone/>
            </a:pPr>
            <a:r>
              <a:rPr lang="en-US" dirty="0" err="1"/>
              <a:t>C’est</a:t>
            </a:r>
            <a:r>
              <a:rPr lang="en-US" dirty="0"/>
              <a:t> le </a:t>
            </a:r>
            <a:r>
              <a:rPr lang="en-US" dirty="0" err="1"/>
              <a:t>fournisseur</a:t>
            </a:r>
            <a:r>
              <a:rPr lang="en-US" dirty="0"/>
              <a:t> de services qui </a:t>
            </a:r>
            <a:r>
              <a:rPr lang="en-US" dirty="0" err="1" smtClean="0"/>
              <a:t>produit</a:t>
            </a:r>
            <a:r>
              <a:rPr lang="en-US" dirty="0" smtClean="0"/>
              <a:t> le </a:t>
            </a:r>
            <a:r>
              <a:rPr lang="en-US" dirty="0"/>
              <a:t>reporting. Son but </a:t>
            </a:r>
            <a:r>
              <a:rPr lang="en-US" dirty="0" err="1"/>
              <a:t>est</a:t>
            </a:r>
            <a:r>
              <a:rPr lang="en-US" dirty="0"/>
              <a:t> de </a:t>
            </a:r>
            <a:r>
              <a:rPr lang="en-US" dirty="0" err="1"/>
              <a:t>montrer</a:t>
            </a:r>
            <a:r>
              <a:rPr lang="en-US" dirty="0"/>
              <a:t> </a:t>
            </a:r>
            <a:r>
              <a:rPr lang="en-US" dirty="0" smtClean="0"/>
              <a:t>au client </a:t>
            </a:r>
            <a:r>
              <a:rPr lang="en-US" dirty="0" err="1"/>
              <a:t>que</a:t>
            </a:r>
            <a:r>
              <a:rPr lang="en-US" dirty="0"/>
              <a:t> le </a:t>
            </a:r>
            <a:r>
              <a:rPr lang="en-US" dirty="0" err="1"/>
              <a:t>niveau</a:t>
            </a:r>
            <a:r>
              <a:rPr lang="en-US" dirty="0"/>
              <a:t> de </a:t>
            </a:r>
            <a:r>
              <a:rPr lang="en-US" dirty="0" err="1"/>
              <a:t>qualité</a:t>
            </a:r>
            <a:r>
              <a:rPr lang="en-US" dirty="0"/>
              <a:t>, </a:t>
            </a:r>
            <a:r>
              <a:rPr lang="en-US" dirty="0" err="1"/>
              <a:t>donc</a:t>
            </a:r>
            <a:r>
              <a:rPr lang="en-US" dirty="0"/>
              <a:t> </a:t>
            </a:r>
            <a:r>
              <a:rPr lang="en-US" dirty="0" smtClean="0"/>
              <a:t>les </a:t>
            </a:r>
            <a:r>
              <a:rPr lang="en-US" dirty="0" err="1" smtClean="0"/>
              <a:t>prestations</a:t>
            </a:r>
            <a:r>
              <a:rPr lang="en-US" dirty="0" smtClean="0"/>
              <a:t> </a:t>
            </a:r>
            <a:r>
              <a:rPr lang="en-US" dirty="0" err="1"/>
              <a:t>minimales</a:t>
            </a:r>
            <a:r>
              <a:rPr lang="en-US" dirty="0"/>
              <a:t> </a:t>
            </a:r>
            <a:r>
              <a:rPr lang="en-US" dirty="0" err="1"/>
              <a:t>requises</a:t>
            </a:r>
            <a:r>
              <a:rPr lang="en-US" dirty="0"/>
              <a:t> qui </a:t>
            </a:r>
            <a:r>
              <a:rPr lang="en-US" dirty="0" err="1"/>
              <a:t>ont</a:t>
            </a:r>
            <a:r>
              <a:rPr lang="en-US" dirty="0"/>
              <a:t> </a:t>
            </a:r>
            <a:r>
              <a:rPr lang="en-US" dirty="0" err="1"/>
              <a:t>été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définies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 SLA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 smtClean="0"/>
              <a:t>respectées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Il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présenté</a:t>
            </a:r>
            <a:r>
              <a:rPr lang="en-US" dirty="0" smtClean="0"/>
              <a:t> </a:t>
            </a:r>
            <a:r>
              <a:rPr lang="en-US" dirty="0" err="1" smtClean="0"/>
              <a:t>régulièrement</a:t>
            </a:r>
            <a:r>
              <a:rPr lang="en-US" dirty="0" smtClean="0"/>
              <a:t> (</a:t>
            </a:r>
            <a:r>
              <a:rPr lang="en-US" dirty="0" err="1" smtClean="0"/>
              <a:t>quotidien</a:t>
            </a:r>
            <a:r>
              <a:rPr lang="en-US" dirty="0" smtClean="0"/>
              <a:t>, </a:t>
            </a:r>
            <a:r>
              <a:rPr lang="en-US" dirty="0" err="1" smtClean="0"/>
              <a:t>hebdomadaire</a:t>
            </a:r>
            <a:r>
              <a:rPr lang="en-US" dirty="0" smtClean="0"/>
              <a:t> </a:t>
            </a:r>
            <a:r>
              <a:rPr lang="mr-IN" dirty="0" smtClean="0"/>
              <a:t>…</a:t>
            </a:r>
            <a:r>
              <a:rPr lang="fr-FR" dirty="0" smtClean="0"/>
              <a:t>) et contenir les </a:t>
            </a:r>
            <a:r>
              <a:rPr lang="fr-FR" dirty="0"/>
              <a:t>mesures qui ont été </a:t>
            </a:r>
            <a:r>
              <a:rPr lang="fr-FR" dirty="0" smtClean="0"/>
              <a:t>définis.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1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/>
              <a:t>Le </a:t>
            </a:r>
            <a:r>
              <a:rPr lang="en-US" u="sng" dirty="0" smtClean="0"/>
              <a:t>prix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dirty="0" err="1"/>
              <a:t>Diverses</a:t>
            </a:r>
            <a:r>
              <a:rPr lang="en-US" dirty="0"/>
              <a:t> </a:t>
            </a:r>
            <a:r>
              <a:rPr lang="en-US" dirty="0" err="1"/>
              <a:t>formules</a:t>
            </a:r>
            <a:r>
              <a:rPr lang="en-US" dirty="0"/>
              <a:t> </a:t>
            </a:r>
            <a:r>
              <a:rPr lang="en-US" dirty="0" err="1"/>
              <a:t>peuvent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utilisées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comme</a:t>
            </a:r>
            <a:r>
              <a:rPr lang="en-US" dirty="0"/>
              <a:t> le </a:t>
            </a:r>
            <a:r>
              <a:rPr lang="en-US" dirty="0" err="1"/>
              <a:t>forfait</a:t>
            </a:r>
            <a:r>
              <a:rPr lang="en-US" dirty="0"/>
              <a:t>, </a:t>
            </a:r>
            <a:r>
              <a:rPr lang="en-US" dirty="0" err="1"/>
              <a:t>l’abonnement</a:t>
            </a:r>
            <a:r>
              <a:rPr lang="en-US" dirty="0"/>
              <a:t> </a:t>
            </a:r>
            <a:r>
              <a:rPr lang="en-US" dirty="0" err="1"/>
              <a:t>mensuel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annuel</a:t>
            </a:r>
            <a:r>
              <a:rPr lang="en-US" dirty="0"/>
              <a:t>, le </a:t>
            </a:r>
            <a:r>
              <a:rPr lang="en-US" dirty="0" err="1"/>
              <a:t>nombre</a:t>
            </a:r>
            <a:r>
              <a:rPr lang="en-US" dirty="0"/>
              <a:t> </a:t>
            </a:r>
            <a:r>
              <a:rPr lang="en-US" dirty="0" err="1"/>
              <a:t>d’utilisateurs</a:t>
            </a:r>
            <a:r>
              <a:rPr lang="en-US" dirty="0"/>
              <a:t>, le</a:t>
            </a:r>
          </a:p>
          <a:p>
            <a:pPr marL="0" indent="0">
              <a:buNone/>
            </a:pPr>
            <a:r>
              <a:rPr lang="en-US" dirty="0"/>
              <a:t>temps de </a:t>
            </a:r>
            <a:r>
              <a:rPr lang="en-US" dirty="0" err="1"/>
              <a:t>connexion</a:t>
            </a:r>
            <a:r>
              <a:rPr lang="en-US" dirty="0"/>
              <a:t>, etc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Le début, la fin, le </a:t>
            </a:r>
            <a:r>
              <a:rPr lang="en-US" u="sng" dirty="0" err="1"/>
              <a:t>renouvellement</a:t>
            </a:r>
            <a:r>
              <a:rPr lang="en-US" u="sng" dirty="0"/>
              <a:t> et la</a:t>
            </a:r>
          </a:p>
          <a:p>
            <a:pPr marL="0" indent="0">
              <a:buNone/>
            </a:pPr>
            <a:r>
              <a:rPr lang="en-US" u="sng" dirty="0" err="1"/>
              <a:t>résiliation</a:t>
            </a:r>
            <a:r>
              <a:rPr lang="en-US" u="sng" dirty="0"/>
              <a:t> du </a:t>
            </a:r>
            <a:r>
              <a:rPr lang="en-US" u="sng" dirty="0" smtClean="0"/>
              <a:t>SLA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Un </a:t>
            </a:r>
            <a:r>
              <a:rPr lang="en-US" dirty="0" err="1"/>
              <a:t>cas</a:t>
            </a:r>
            <a:r>
              <a:rPr lang="en-US" dirty="0"/>
              <a:t> </a:t>
            </a:r>
            <a:r>
              <a:rPr lang="en-US" dirty="0" err="1"/>
              <a:t>particulier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la fin de SLA pour</a:t>
            </a:r>
          </a:p>
          <a:p>
            <a:pPr marL="0" indent="0">
              <a:buNone/>
            </a:pPr>
            <a:r>
              <a:rPr lang="en-US" dirty="0" err="1"/>
              <a:t>faute</a:t>
            </a:r>
            <a:r>
              <a:rPr lang="en-US" dirty="0"/>
              <a:t>. </a:t>
            </a:r>
            <a:r>
              <a:rPr lang="en-US" dirty="0" err="1"/>
              <a:t>Ceci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un point </a:t>
            </a:r>
            <a:r>
              <a:rPr lang="en-US" dirty="0" err="1"/>
              <a:t>assez</a:t>
            </a:r>
            <a:r>
              <a:rPr lang="en-US" dirty="0"/>
              <a:t> </a:t>
            </a:r>
            <a:r>
              <a:rPr lang="en-US" dirty="0" err="1"/>
              <a:t>délicat</a:t>
            </a:r>
            <a:r>
              <a:rPr lang="en-US" dirty="0"/>
              <a:t> qui</a:t>
            </a:r>
          </a:p>
          <a:p>
            <a:pPr marL="0" indent="0">
              <a:buNone/>
            </a:pP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pris</a:t>
            </a:r>
            <a:r>
              <a:rPr lang="en-US" dirty="0"/>
              <a:t> en charge par un </a:t>
            </a:r>
            <a:r>
              <a:rPr lang="en-US" dirty="0" err="1"/>
              <a:t>juriste</a:t>
            </a:r>
            <a:r>
              <a:rPr lang="en-US" dirty="0"/>
              <a:t> qui a</a:t>
            </a:r>
          </a:p>
          <a:p>
            <a:pPr marL="0" indent="0">
              <a:buNone/>
            </a:pP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parfaite</a:t>
            </a:r>
            <a:r>
              <a:rPr lang="en-US" dirty="0"/>
              <a:t> </a:t>
            </a:r>
            <a:r>
              <a:rPr lang="en-US" dirty="0" err="1"/>
              <a:t>connaissance</a:t>
            </a:r>
            <a:r>
              <a:rPr lang="en-US" dirty="0"/>
              <a:t> des </a:t>
            </a:r>
            <a:r>
              <a:rPr lang="en-US" dirty="0" err="1"/>
              <a:t>lois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813441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La </a:t>
            </a:r>
            <a:r>
              <a:rPr lang="en-US" u="sng" dirty="0" err="1"/>
              <a:t>récupération</a:t>
            </a:r>
            <a:endParaRPr lang="en-US" u="sng" dirty="0"/>
          </a:p>
          <a:p>
            <a:r>
              <a:rPr lang="en-US" dirty="0" err="1" smtClean="0"/>
              <a:t>Lorsque</a:t>
            </a:r>
            <a:r>
              <a:rPr lang="en-US" dirty="0" smtClean="0"/>
              <a:t> </a:t>
            </a:r>
            <a:r>
              <a:rPr lang="en-US" dirty="0"/>
              <a:t>le client </a:t>
            </a:r>
            <a:r>
              <a:rPr lang="en-US" dirty="0" err="1"/>
              <a:t>achète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prestation</a:t>
            </a:r>
            <a:r>
              <a:rPr lang="en-US" dirty="0"/>
              <a:t> </a:t>
            </a:r>
            <a:r>
              <a:rPr lang="en-US" dirty="0" err="1"/>
              <a:t>externe</a:t>
            </a:r>
            <a:r>
              <a:rPr lang="en-US" dirty="0"/>
              <a:t>, la </a:t>
            </a:r>
            <a:r>
              <a:rPr lang="en-US" dirty="0" err="1"/>
              <a:t>plupart</a:t>
            </a:r>
            <a:r>
              <a:rPr lang="en-US" dirty="0"/>
              <a:t> du temps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perd</a:t>
            </a:r>
            <a:r>
              <a:rPr lang="en-US" dirty="0"/>
              <a:t> le </a:t>
            </a:r>
            <a:r>
              <a:rPr lang="en-US" dirty="0" smtClean="0"/>
              <a:t>savoir faire</a:t>
            </a:r>
            <a:r>
              <a:rPr lang="en-US" dirty="0"/>
              <a:t>, les </a:t>
            </a:r>
            <a:r>
              <a:rPr lang="en-US" dirty="0" err="1"/>
              <a:t>connaissances</a:t>
            </a:r>
            <a:r>
              <a:rPr lang="en-US" dirty="0"/>
              <a:t> </a:t>
            </a:r>
            <a:r>
              <a:rPr lang="en-US" dirty="0" err="1"/>
              <a:t>liées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cette</a:t>
            </a:r>
            <a:r>
              <a:rPr lang="en-US" dirty="0"/>
              <a:t> </a:t>
            </a:r>
            <a:r>
              <a:rPr lang="en-US" dirty="0" err="1"/>
              <a:t>prestation</a:t>
            </a:r>
            <a:r>
              <a:rPr lang="en-US" dirty="0"/>
              <a:t> et des </a:t>
            </a:r>
            <a:r>
              <a:rPr lang="en-US" dirty="0" err="1"/>
              <a:t>informations</a:t>
            </a:r>
            <a:r>
              <a:rPr lang="en-US" dirty="0"/>
              <a:t> </a:t>
            </a:r>
            <a:r>
              <a:rPr lang="en-US" dirty="0" err="1" smtClean="0"/>
              <a:t>importantes</a:t>
            </a:r>
            <a:r>
              <a:rPr lang="en-US" dirty="0" smtClean="0"/>
              <a:t> </a:t>
            </a:r>
            <a:r>
              <a:rPr lang="en-US" dirty="0" err="1" smtClean="0"/>
              <a:t>comme</a:t>
            </a:r>
            <a:r>
              <a:rPr lang="en-US" dirty="0" smtClean="0"/>
              <a:t> </a:t>
            </a:r>
            <a:r>
              <a:rPr lang="en-US" dirty="0"/>
              <a:t>par </a:t>
            </a:r>
            <a:r>
              <a:rPr lang="en-US" dirty="0" err="1"/>
              <a:t>exemple</a:t>
            </a:r>
            <a:r>
              <a:rPr lang="en-US" dirty="0"/>
              <a:t> le </a:t>
            </a:r>
            <a:r>
              <a:rPr lang="en-US" dirty="0" err="1"/>
              <a:t>nombre</a:t>
            </a:r>
            <a:r>
              <a:rPr lang="en-US" dirty="0"/>
              <a:t> et le </a:t>
            </a:r>
            <a:r>
              <a:rPr lang="en-US" dirty="0" smtClean="0"/>
              <a:t>type </a:t>
            </a:r>
            <a:r>
              <a:rPr lang="en-US" dirty="0" err="1" smtClean="0"/>
              <a:t>d’appel</a:t>
            </a:r>
            <a:r>
              <a:rPr lang="en-US" dirty="0" smtClean="0"/>
              <a:t> </a:t>
            </a:r>
            <a:r>
              <a:rPr lang="en-US" dirty="0"/>
              <a:t>pour un helpdesk.</a:t>
            </a:r>
          </a:p>
          <a:p>
            <a:r>
              <a:rPr lang="en-US" dirty="0"/>
              <a:t>La </a:t>
            </a:r>
            <a:r>
              <a:rPr lang="en-US" dirty="0" err="1"/>
              <a:t>récupération</a:t>
            </a:r>
            <a:r>
              <a:rPr lang="en-US" dirty="0"/>
              <a:t> a un </a:t>
            </a:r>
            <a:r>
              <a:rPr lang="en-US" dirty="0" err="1"/>
              <a:t>coût</a:t>
            </a:r>
            <a:r>
              <a:rPr lang="en-US" dirty="0"/>
              <a:t> et </a:t>
            </a:r>
            <a:r>
              <a:rPr lang="en-US" dirty="0" err="1"/>
              <a:t>permet</a:t>
            </a:r>
            <a:r>
              <a:rPr lang="en-US" dirty="0"/>
              <a:t> de </a:t>
            </a:r>
            <a:r>
              <a:rPr lang="en-US" dirty="0" err="1"/>
              <a:t>déterminer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qui </a:t>
            </a:r>
            <a:r>
              <a:rPr lang="en-US" dirty="0" err="1"/>
              <a:t>appartiennent</a:t>
            </a:r>
            <a:r>
              <a:rPr lang="en-US" dirty="0"/>
              <a:t> </a:t>
            </a:r>
            <a:r>
              <a:rPr lang="en-US" dirty="0" err="1"/>
              <a:t>certaines</a:t>
            </a:r>
            <a:r>
              <a:rPr lang="en-US" dirty="0"/>
              <a:t> </a:t>
            </a:r>
            <a:r>
              <a:rPr lang="en-US" dirty="0" err="1"/>
              <a:t>informations</a:t>
            </a:r>
            <a:r>
              <a:rPr lang="en-US" dirty="0"/>
              <a:t> et les actions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mettre</a:t>
            </a:r>
            <a:r>
              <a:rPr lang="en-US" dirty="0"/>
              <a:t> en </a:t>
            </a:r>
            <a:r>
              <a:rPr lang="en-US" dirty="0" smtClean="0"/>
              <a:t>place </a:t>
            </a:r>
            <a:r>
              <a:rPr lang="en-US" dirty="0" err="1" smtClean="0"/>
              <a:t>soit</a:t>
            </a:r>
            <a:r>
              <a:rPr lang="en-US" dirty="0" smtClean="0"/>
              <a:t> </a:t>
            </a:r>
            <a:r>
              <a:rPr lang="en-US" dirty="0"/>
              <a:t>du </a:t>
            </a:r>
            <a:r>
              <a:rPr lang="en-US" dirty="0" err="1"/>
              <a:t>côté</a:t>
            </a:r>
            <a:r>
              <a:rPr lang="en-US" dirty="0"/>
              <a:t> </a:t>
            </a:r>
            <a:r>
              <a:rPr lang="en-US" dirty="0" err="1"/>
              <a:t>fournisseur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du </a:t>
            </a:r>
            <a:r>
              <a:rPr lang="en-US" dirty="0" err="1"/>
              <a:t>côté</a:t>
            </a:r>
            <a:r>
              <a:rPr lang="en-US" dirty="0"/>
              <a:t> </a:t>
            </a:r>
            <a:r>
              <a:rPr lang="en-US" dirty="0" smtClean="0"/>
              <a:t>client </a:t>
            </a:r>
            <a:r>
              <a:rPr lang="en-US" dirty="0" err="1" smtClean="0"/>
              <a:t>lorsque</a:t>
            </a:r>
            <a:r>
              <a:rPr lang="en-US" dirty="0" smtClean="0"/>
              <a:t> </a:t>
            </a:r>
            <a:r>
              <a:rPr lang="en-US" dirty="0"/>
              <a:t>le SLA </a:t>
            </a:r>
            <a:r>
              <a:rPr lang="en-US" dirty="0" err="1"/>
              <a:t>prendra</a:t>
            </a:r>
            <a:r>
              <a:rPr lang="en-US" dirty="0"/>
              <a:t> fin.</a:t>
            </a:r>
          </a:p>
        </p:txBody>
      </p:sp>
    </p:spTree>
    <p:extLst>
      <p:ext uri="{BB962C8B-B14F-4D97-AF65-F5344CB8AC3E}">
        <p14:creationId xmlns:p14="http://schemas.microsoft.com/office/powerpoint/2010/main" val="317312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de maintenance</a:t>
            </a:r>
          </a:p>
          <a:p>
            <a:r>
              <a:rPr lang="en-US" dirty="0" smtClean="0"/>
              <a:t>Les </a:t>
            </a:r>
            <a:r>
              <a:rPr lang="en-US" dirty="0" err="1" smtClean="0"/>
              <a:t>niveaux</a:t>
            </a:r>
            <a:r>
              <a:rPr lang="en-US" dirty="0" smtClean="0"/>
              <a:t> de support</a:t>
            </a:r>
          </a:p>
          <a:p>
            <a:r>
              <a:rPr lang="en-US" dirty="0" smtClean="0"/>
              <a:t>SLA (Service </a:t>
            </a:r>
            <a:r>
              <a:rPr lang="en-US" dirty="0"/>
              <a:t>Level Agreement) </a:t>
            </a:r>
            <a:endParaRPr lang="en-US" dirty="0" smtClean="0"/>
          </a:p>
          <a:p>
            <a:r>
              <a:rPr lang="en-US" dirty="0"/>
              <a:t>TMA (Tierce maintenance </a:t>
            </a:r>
            <a:r>
              <a:rPr lang="en-US" dirty="0" smtClean="0"/>
              <a:t>applicative)</a:t>
            </a:r>
          </a:p>
          <a:p>
            <a:r>
              <a:rPr lang="en-US" dirty="0" smtClean="0"/>
              <a:t>Surveillance du SLA</a:t>
            </a:r>
          </a:p>
          <a:p>
            <a:r>
              <a:rPr lang="en-US" dirty="0" err="1" smtClean="0"/>
              <a:t>Gestion</a:t>
            </a:r>
            <a:r>
              <a:rPr lang="en-US" dirty="0" smtClean="0"/>
              <a:t> du SLA et maintenance </a:t>
            </a:r>
            <a:r>
              <a:rPr lang="en-US" dirty="0" err="1" smtClean="0"/>
              <a:t>evolutive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35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Les </a:t>
            </a:r>
            <a:r>
              <a:rPr lang="en-US" u="sng" dirty="0" err="1"/>
              <a:t>responsabilités</a:t>
            </a:r>
            <a:r>
              <a:rPr lang="en-US" u="sng" dirty="0"/>
              <a:t> et </a:t>
            </a:r>
            <a:r>
              <a:rPr lang="en-US" u="sng" dirty="0" smtClean="0"/>
              <a:t>obligations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/>
          </a:p>
        </p:txBody>
      </p:sp>
      <p:pic>
        <p:nvPicPr>
          <p:cNvPr id="4" name="Picture 3" descr="Capture d’écran 2019-04-16 à 13.13.3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682" y="2425700"/>
            <a:ext cx="4699000" cy="405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313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 La force </a:t>
            </a:r>
            <a:r>
              <a:rPr lang="en-US" u="sng" dirty="0" smtClean="0"/>
              <a:t>majeure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La </a:t>
            </a:r>
            <a:r>
              <a:rPr lang="en-US" dirty="0" err="1"/>
              <a:t>liste</a:t>
            </a:r>
            <a:r>
              <a:rPr lang="en-US" dirty="0"/>
              <a:t> des </a:t>
            </a:r>
            <a:r>
              <a:rPr lang="en-US" dirty="0" err="1"/>
              <a:t>cas</a:t>
            </a:r>
            <a:r>
              <a:rPr lang="en-US" dirty="0"/>
              <a:t>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smtClean="0"/>
              <a:t>exhaustive.</a:t>
            </a:r>
          </a:p>
          <a:p>
            <a:pPr marL="0" indent="0">
              <a:buNone/>
            </a:pPr>
            <a:r>
              <a:rPr lang="en-US" dirty="0" err="1" smtClean="0"/>
              <a:t>Parmi</a:t>
            </a:r>
            <a:r>
              <a:rPr lang="en-US" dirty="0" smtClean="0"/>
              <a:t> </a:t>
            </a:r>
            <a:r>
              <a:rPr lang="en-US" dirty="0"/>
              <a:t>les </a:t>
            </a:r>
            <a:r>
              <a:rPr lang="en-US" dirty="0" err="1"/>
              <a:t>cas</a:t>
            </a:r>
            <a:r>
              <a:rPr lang="en-US" dirty="0"/>
              <a:t> de force majeure on </a:t>
            </a:r>
            <a:r>
              <a:rPr lang="en-US" dirty="0" err="1"/>
              <a:t>peut</a:t>
            </a:r>
            <a:r>
              <a:rPr lang="en-US" dirty="0"/>
              <a:t> citer la </a:t>
            </a:r>
            <a:r>
              <a:rPr lang="en-US" dirty="0" err="1"/>
              <a:t>faillite</a:t>
            </a:r>
            <a:r>
              <a:rPr lang="en-US" dirty="0"/>
              <a:t>, </a:t>
            </a:r>
            <a:r>
              <a:rPr lang="en-US" dirty="0" err="1"/>
              <a:t>l’épidémie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la </a:t>
            </a:r>
            <a:r>
              <a:rPr lang="en-US" dirty="0" err="1"/>
              <a:t>pandémie</a:t>
            </a:r>
            <a:r>
              <a:rPr lang="en-US" dirty="0"/>
              <a:t>, </a:t>
            </a:r>
            <a:r>
              <a:rPr lang="en-US" dirty="0" smtClean="0"/>
              <a:t>la catastrophe </a:t>
            </a:r>
            <a:r>
              <a:rPr lang="en-US" dirty="0" err="1"/>
              <a:t>naturelle</a:t>
            </a:r>
            <a:r>
              <a:rPr lang="en-US" dirty="0"/>
              <a:t> (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précise</a:t>
            </a:r>
            <a:r>
              <a:rPr lang="en-US" dirty="0"/>
              <a:t>)</a:t>
            </a:r>
            <a:r>
              <a:rPr lang="en-US" dirty="0" smtClean="0"/>
              <a:t>, </a:t>
            </a:r>
            <a:r>
              <a:rPr lang="en-US" dirty="0" err="1" smtClean="0"/>
              <a:t>l’attentat</a:t>
            </a:r>
            <a:r>
              <a:rPr lang="en-US" dirty="0"/>
              <a:t>, le </a:t>
            </a:r>
            <a:r>
              <a:rPr lang="en-US" dirty="0" err="1"/>
              <a:t>conflit</a:t>
            </a:r>
            <a:r>
              <a:rPr lang="en-US" dirty="0"/>
              <a:t> </a:t>
            </a:r>
            <a:r>
              <a:rPr lang="en-US" dirty="0" err="1"/>
              <a:t>armé</a:t>
            </a:r>
            <a:r>
              <a:rPr lang="en-US" dirty="0" smtClean="0"/>
              <a:t>, le hacking, </a:t>
            </a:r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6892329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La </a:t>
            </a:r>
            <a:r>
              <a:rPr lang="en-US" u="sng" dirty="0" err="1"/>
              <a:t>propriété</a:t>
            </a:r>
            <a:r>
              <a:rPr lang="en-US" u="sng" dirty="0"/>
              <a:t> </a:t>
            </a:r>
            <a:r>
              <a:rPr lang="en-US" u="sng" dirty="0" err="1" smtClean="0"/>
              <a:t>intellectuelle</a:t>
            </a:r>
            <a:endParaRPr lang="en-US" u="sng" dirty="0" smtClean="0"/>
          </a:p>
          <a:p>
            <a:r>
              <a:rPr lang="en-US" dirty="0" smtClean="0"/>
              <a:t>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propriétaire</a:t>
            </a:r>
            <a:r>
              <a:rPr lang="en-US" dirty="0" smtClean="0"/>
              <a:t> ?</a:t>
            </a:r>
          </a:p>
          <a:p>
            <a:r>
              <a:rPr lang="en-US" dirty="0" smtClean="0"/>
              <a:t>Qui a un </a:t>
            </a:r>
            <a:r>
              <a:rPr lang="en-US" dirty="0" err="1" smtClean="0"/>
              <a:t>droit</a:t>
            </a:r>
            <a:r>
              <a:rPr lang="en-US" dirty="0" smtClean="0"/>
              <a:t> </a:t>
            </a:r>
            <a:r>
              <a:rPr lang="en-US" dirty="0" err="1" smtClean="0"/>
              <a:t>d’utilisation</a:t>
            </a:r>
            <a:r>
              <a:rPr lang="en-US" dirty="0" smtClean="0"/>
              <a:t> </a:t>
            </a:r>
            <a:r>
              <a:rPr lang="en-US" dirty="0" err="1" smtClean="0"/>
              <a:t>uniquement</a:t>
            </a:r>
            <a:r>
              <a:rPr lang="en-US" dirty="0" smtClean="0"/>
              <a:t> 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988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La </a:t>
            </a:r>
            <a:r>
              <a:rPr lang="en-US" u="sng" dirty="0" err="1" smtClean="0"/>
              <a:t>sécurité</a:t>
            </a:r>
            <a:endParaRPr lang="en-US" u="sng" dirty="0" smtClean="0"/>
          </a:p>
          <a:p>
            <a:r>
              <a:rPr lang="en-US" dirty="0" err="1" smtClean="0"/>
              <a:t>Confidentialité</a:t>
            </a:r>
            <a:r>
              <a:rPr lang="en-US" dirty="0" smtClean="0"/>
              <a:t> - </a:t>
            </a:r>
            <a:r>
              <a:rPr lang="en-US" dirty="0" err="1" smtClean="0"/>
              <a:t>catégorisation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données</a:t>
            </a:r>
            <a:endParaRPr lang="en-US" dirty="0"/>
          </a:p>
          <a:p>
            <a:pPr lvl="1"/>
            <a:r>
              <a:rPr lang="en-US" dirty="0" err="1" smtClean="0"/>
              <a:t>Publique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accessibles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tous</a:t>
            </a:r>
            <a:endParaRPr lang="en-US" dirty="0"/>
          </a:p>
          <a:p>
            <a:pPr lvl="1"/>
            <a:r>
              <a:rPr lang="en-US" dirty="0" smtClean="0"/>
              <a:t>Interne </a:t>
            </a:r>
            <a:r>
              <a:rPr lang="en-US" dirty="0"/>
              <a:t>: </a:t>
            </a:r>
            <a:r>
              <a:rPr lang="en-US" dirty="0" err="1"/>
              <a:t>à</a:t>
            </a:r>
            <a:r>
              <a:rPr lang="en-US" dirty="0"/>
              <a:t> usage interne de </a:t>
            </a:r>
            <a:r>
              <a:rPr lang="en-US" dirty="0" err="1"/>
              <a:t>l’entreprise</a:t>
            </a:r>
            <a:endParaRPr lang="en-US" dirty="0"/>
          </a:p>
          <a:p>
            <a:pPr lvl="1"/>
            <a:r>
              <a:rPr lang="en-US" dirty="0" err="1" smtClean="0"/>
              <a:t>Confidentielle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à</a:t>
            </a:r>
            <a:r>
              <a:rPr lang="en-US" dirty="0"/>
              <a:t> usage </a:t>
            </a:r>
            <a:r>
              <a:rPr lang="en-US" dirty="0" err="1"/>
              <a:t>limité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un certain </a:t>
            </a:r>
            <a:r>
              <a:rPr lang="en-US" dirty="0" err="1"/>
              <a:t>nombre</a:t>
            </a:r>
            <a:r>
              <a:rPr lang="en-US" dirty="0"/>
              <a:t> de </a:t>
            </a:r>
            <a:r>
              <a:rPr lang="en-US" dirty="0" err="1"/>
              <a:t>personnes</a:t>
            </a:r>
            <a:r>
              <a:rPr lang="en-US" dirty="0"/>
              <a:t> </a:t>
            </a:r>
            <a:r>
              <a:rPr lang="en-US" dirty="0" err="1"/>
              <a:t>définies</a:t>
            </a:r>
            <a:endParaRPr lang="en-US" dirty="0"/>
          </a:p>
          <a:p>
            <a:pPr lvl="1"/>
            <a:r>
              <a:rPr lang="en-US" dirty="0" err="1" smtClean="0"/>
              <a:t>Secrète</a:t>
            </a:r>
            <a:r>
              <a:rPr lang="en-US" dirty="0" smtClean="0"/>
              <a:t> </a:t>
            </a:r>
            <a:r>
              <a:rPr lang="en-US" dirty="0"/>
              <a:t>: </a:t>
            </a:r>
            <a:r>
              <a:rPr lang="en-US" dirty="0" err="1"/>
              <a:t>à</a:t>
            </a:r>
            <a:r>
              <a:rPr lang="en-US" dirty="0"/>
              <a:t> usage </a:t>
            </a:r>
            <a:r>
              <a:rPr lang="en-US" dirty="0" err="1"/>
              <a:t>très</a:t>
            </a:r>
            <a:r>
              <a:rPr lang="en-US" dirty="0"/>
              <a:t> </a:t>
            </a:r>
            <a:r>
              <a:rPr lang="en-US" dirty="0" err="1"/>
              <a:t>limité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2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smtClean="0"/>
              <a:t>3 </a:t>
            </a:r>
            <a:r>
              <a:rPr lang="en-US" dirty="0" err="1" smtClean="0"/>
              <a:t>personnes</a:t>
            </a:r>
            <a:r>
              <a:rPr lang="en-US" dirty="0" smtClean="0"/>
              <a:t> </a:t>
            </a:r>
            <a:r>
              <a:rPr lang="en-US" dirty="0"/>
              <a:t>de la direction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Intégrité</a:t>
            </a:r>
            <a:endParaRPr lang="en-US" dirty="0" smtClean="0"/>
          </a:p>
          <a:p>
            <a:r>
              <a:rPr lang="en-US" dirty="0" err="1" smtClean="0"/>
              <a:t>Disponibilité</a:t>
            </a:r>
            <a:endParaRPr lang="en-US" dirty="0" smtClean="0"/>
          </a:p>
          <a:p>
            <a:r>
              <a:rPr lang="en-US" dirty="0" err="1" smtClean="0"/>
              <a:t>Traçabilité</a:t>
            </a:r>
            <a:endParaRPr lang="en-US" dirty="0" smtClean="0"/>
          </a:p>
          <a:p>
            <a:r>
              <a:rPr lang="en-US" dirty="0" err="1"/>
              <a:t>Sécurité</a:t>
            </a:r>
            <a:r>
              <a:rPr lang="en-US" dirty="0"/>
              <a:t> physique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15072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La </a:t>
            </a:r>
            <a:r>
              <a:rPr lang="en-US" u="sng" dirty="0" err="1" smtClean="0"/>
              <a:t>sécurité</a:t>
            </a:r>
            <a:endParaRPr lang="en-US" u="sng" dirty="0" smtClean="0"/>
          </a:p>
          <a:p>
            <a:pPr lvl="1"/>
            <a:r>
              <a:rPr lang="en-US" dirty="0" err="1" smtClean="0"/>
              <a:t>Authentification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Capture d’écran 2019-04-16 à 13.22.2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8549" y="2447636"/>
            <a:ext cx="44069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7805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La maintenance</a:t>
            </a:r>
          </a:p>
          <a:p>
            <a:r>
              <a:rPr lang="en-US" dirty="0" smtClean="0"/>
              <a:t>Il y a </a:t>
            </a:r>
            <a:r>
              <a:rPr lang="en-US" dirty="0" err="1" smtClean="0"/>
              <a:t>souvent</a:t>
            </a:r>
            <a:r>
              <a:rPr lang="en-US" dirty="0" smtClean="0"/>
              <a:t> </a:t>
            </a:r>
            <a:r>
              <a:rPr lang="en-US" dirty="0" err="1" smtClean="0"/>
              <a:t>besoin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maintenance en </a:t>
            </a:r>
            <a:r>
              <a:rPr lang="en-US" dirty="0" err="1" smtClean="0"/>
              <a:t>informatique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mise</a:t>
            </a:r>
            <a:r>
              <a:rPr lang="en-US" dirty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jour </a:t>
            </a:r>
            <a:r>
              <a:rPr lang="en-US" dirty="0"/>
              <a:t>du </a:t>
            </a:r>
            <a:r>
              <a:rPr lang="en-US" dirty="0" err="1"/>
              <a:t>logiciel</a:t>
            </a:r>
            <a:r>
              <a:rPr lang="en-US" dirty="0"/>
              <a:t>, patch de </a:t>
            </a:r>
            <a:r>
              <a:rPr lang="en-US" dirty="0" err="1"/>
              <a:t>sécurité</a:t>
            </a:r>
            <a:r>
              <a:rPr lang="en-US" dirty="0"/>
              <a:t>, </a:t>
            </a:r>
            <a:r>
              <a:rPr lang="en-US" dirty="0" err="1"/>
              <a:t>changement</a:t>
            </a:r>
            <a:r>
              <a:rPr lang="en-US" dirty="0"/>
              <a:t> de hardware </a:t>
            </a:r>
            <a:r>
              <a:rPr lang="en-US" dirty="0" err="1"/>
              <a:t>défectueux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). </a:t>
            </a:r>
            <a:r>
              <a:rPr lang="en-US" dirty="0" err="1"/>
              <a:t>Ceci</a:t>
            </a:r>
            <a:r>
              <a:rPr lang="en-US" dirty="0"/>
              <a:t> </a:t>
            </a:r>
            <a:r>
              <a:rPr lang="en-US" dirty="0" err="1"/>
              <a:t>implique</a:t>
            </a:r>
            <a:r>
              <a:rPr lang="en-US" dirty="0"/>
              <a:t> un </a:t>
            </a:r>
            <a:r>
              <a:rPr lang="en-US" dirty="0" err="1"/>
              <a:t>arrêt</a:t>
            </a:r>
            <a:r>
              <a:rPr lang="en-US" dirty="0"/>
              <a:t> </a:t>
            </a:r>
            <a:r>
              <a:rPr lang="en-US" dirty="0" err="1"/>
              <a:t>planifié</a:t>
            </a:r>
            <a:r>
              <a:rPr lang="en-US" dirty="0"/>
              <a:t> du service.</a:t>
            </a:r>
          </a:p>
          <a:p>
            <a:r>
              <a:rPr lang="en-US" dirty="0" err="1" smtClean="0"/>
              <a:t>ces</a:t>
            </a:r>
            <a:r>
              <a:rPr lang="en-US" dirty="0" smtClean="0"/>
              <a:t> </a:t>
            </a:r>
            <a:r>
              <a:rPr lang="en-US" dirty="0" err="1"/>
              <a:t>informations</a:t>
            </a:r>
            <a:r>
              <a:rPr lang="en-US" dirty="0"/>
              <a:t> </a:t>
            </a:r>
            <a:r>
              <a:rPr lang="en-US" dirty="0" err="1"/>
              <a:t>doivent</a:t>
            </a:r>
            <a:r>
              <a:rPr lang="en-US" dirty="0"/>
              <a:t> figurer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smtClean="0"/>
              <a:t>le SLA</a:t>
            </a:r>
            <a:r>
              <a:rPr lang="en-US" dirty="0"/>
              <a:t>.</a:t>
            </a:r>
          </a:p>
          <a:p>
            <a:r>
              <a:rPr lang="en-US" dirty="0" err="1"/>
              <a:t>Dans</a:t>
            </a:r>
            <a:r>
              <a:rPr lang="en-US" dirty="0"/>
              <a:t> le SLA </a:t>
            </a:r>
            <a:r>
              <a:rPr lang="en-US" dirty="0" err="1"/>
              <a:t>doit</a:t>
            </a:r>
            <a:r>
              <a:rPr lang="en-US" dirty="0"/>
              <a:t> </a:t>
            </a:r>
            <a:r>
              <a:rPr lang="en-US" dirty="0" err="1"/>
              <a:t>aussi</a:t>
            </a:r>
            <a:r>
              <a:rPr lang="en-US" dirty="0"/>
              <a:t> figurer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smtClean="0"/>
              <a:t>clause de </a:t>
            </a:r>
            <a:r>
              <a:rPr lang="en-US" dirty="0"/>
              <a:t>maintenance </a:t>
            </a:r>
            <a:r>
              <a:rPr lang="en-US" dirty="0" err="1"/>
              <a:t>d’urgence</a:t>
            </a:r>
            <a:r>
              <a:rPr lang="en-US" dirty="0"/>
              <a:t>, </a:t>
            </a:r>
            <a:r>
              <a:rPr lang="en-US" dirty="0" err="1"/>
              <a:t>afin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fournisseur</a:t>
            </a:r>
            <a:r>
              <a:rPr lang="en-US" dirty="0" smtClean="0"/>
              <a:t> </a:t>
            </a:r>
            <a:r>
              <a:rPr lang="en-US" dirty="0" err="1"/>
              <a:t>puisse</a:t>
            </a:r>
            <a:r>
              <a:rPr lang="en-US" dirty="0"/>
              <a:t> </a:t>
            </a:r>
            <a:r>
              <a:rPr lang="en-US" dirty="0" err="1"/>
              <a:t>intervenir</a:t>
            </a:r>
            <a:r>
              <a:rPr lang="en-US" dirty="0"/>
              <a:t> </a:t>
            </a:r>
            <a:r>
              <a:rPr lang="en-US" dirty="0" err="1"/>
              <a:t>d’urgence</a:t>
            </a:r>
            <a:r>
              <a:rPr lang="en-US" dirty="0"/>
              <a:t> </a:t>
            </a:r>
            <a:r>
              <a:rPr lang="en-US" dirty="0" smtClean="0"/>
              <a:t>en accord </a:t>
            </a:r>
            <a:r>
              <a:rPr lang="en-US" dirty="0"/>
              <a:t>avec le client sans </a:t>
            </a:r>
            <a:r>
              <a:rPr lang="en-US" dirty="0" err="1"/>
              <a:t>être</a:t>
            </a:r>
            <a:r>
              <a:rPr lang="en-US" dirty="0"/>
              <a:t> pour </a:t>
            </a:r>
            <a:r>
              <a:rPr lang="en-US" dirty="0" err="1" smtClean="0"/>
              <a:t>autant</a:t>
            </a:r>
            <a:r>
              <a:rPr lang="en-US" dirty="0" smtClean="0"/>
              <a:t> </a:t>
            </a:r>
            <a:r>
              <a:rPr lang="en-US" dirty="0" err="1" smtClean="0"/>
              <a:t>pénalisé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046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Relations </a:t>
            </a:r>
            <a:r>
              <a:rPr lang="en-US" u="sng" dirty="0"/>
              <a:t>avec des tiers</a:t>
            </a:r>
          </a:p>
          <a:p>
            <a:r>
              <a:rPr lang="en-US" dirty="0" err="1"/>
              <a:t>Dans</a:t>
            </a:r>
            <a:r>
              <a:rPr lang="en-US" dirty="0"/>
              <a:t> le SLA </a:t>
            </a:r>
            <a:r>
              <a:rPr lang="en-US" dirty="0" err="1"/>
              <a:t>doit</a:t>
            </a:r>
            <a:r>
              <a:rPr lang="en-US" dirty="0"/>
              <a:t> figurer </a:t>
            </a:r>
            <a:r>
              <a:rPr lang="en-US" dirty="0" err="1"/>
              <a:t>toute</a:t>
            </a:r>
            <a:r>
              <a:rPr lang="en-US" dirty="0"/>
              <a:t> </a:t>
            </a:r>
            <a:r>
              <a:rPr lang="en-US" dirty="0" err="1" smtClean="0"/>
              <a:t>dépendance</a:t>
            </a:r>
            <a:r>
              <a:rPr lang="en-US" dirty="0" smtClean="0"/>
              <a:t> du </a:t>
            </a:r>
            <a:r>
              <a:rPr lang="en-US" dirty="0" err="1"/>
              <a:t>fournisseur</a:t>
            </a:r>
            <a:r>
              <a:rPr lang="en-US" dirty="0"/>
              <a:t> par rapport </a:t>
            </a:r>
            <a:r>
              <a:rPr lang="en-US" dirty="0" err="1"/>
              <a:t>à</a:t>
            </a:r>
            <a:r>
              <a:rPr lang="en-US" dirty="0"/>
              <a:t> des </a:t>
            </a:r>
            <a:r>
              <a:rPr lang="en-US" dirty="0" err="1" smtClean="0"/>
              <a:t>autres</a:t>
            </a:r>
            <a:r>
              <a:rPr lang="en-US" dirty="0" smtClean="0"/>
              <a:t> </a:t>
            </a:r>
            <a:r>
              <a:rPr lang="en-US" dirty="0" err="1" smtClean="0"/>
              <a:t>fournisseurs</a:t>
            </a:r>
            <a:r>
              <a:rPr lang="en-US" dirty="0"/>
              <a:t>.</a:t>
            </a:r>
          </a:p>
          <a:p>
            <a:r>
              <a:rPr lang="en-US" dirty="0" err="1"/>
              <a:t>C’est</a:t>
            </a:r>
            <a:r>
              <a:rPr lang="en-US" dirty="0"/>
              <a:t> le </a:t>
            </a:r>
            <a:r>
              <a:rPr lang="en-US" dirty="0" err="1"/>
              <a:t>fournisseur</a:t>
            </a:r>
            <a:r>
              <a:rPr lang="en-US" dirty="0"/>
              <a:t> qui </a:t>
            </a:r>
            <a:r>
              <a:rPr lang="en-US" dirty="0" err="1"/>
              <a:t>signe</a:t>
            </a:r>
            <a:r>
              <a:rPr lang="en-US" dirty="0"/>
              <a:t> le SLA </a:t>
            </a:r>
            <a:r>
              <a:rPr lang="en-US" dirty="0" smtClean="0"/>
              <a:t>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/>
              <a:t>responsable</a:t>
            </a:r>
            <a:r>
              <a:rPr lang="en-US" dirty="0"/>
              <a:t> du service final, </a:t>
            </a:r>
            <a:r>
              <a:rPr lang="en-US" dirty="0" err="1"/>
              <a:t>donc</a:t>
            </a:r>
            <a:r>
              <a:rPr lang="en-US" dirty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/>
              <a:t>s’assurer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ses</a:t>
            </a:r>
            <a:r>
              <a:rPr lang="en-US" dirty="0"/>
              <a:t> sous-</a:t>
            </a:r>
            <a:r>
              <a:rPr lang="en-US" dirty="0" err="1"/>
              <a:t>traitants</a:t>
            </a:r>
            <a:r>
              <a:rPr lang="en-US" dirty="0"/>
              <a:t> </a:t>
            </a:r>
            <a:r>
              <a:rPr lang="en-US" dirty="0" err="1"/>
              <a:t>ont</a:t>
            </a:r>
            <a:r>
              <a:rPr lang="en-US" dirty="0"/>
              <a:t> </a:t>
            </a:r>
            <a:r>
              <a:rPr lang="en-US" dirty="0" smtClean="0"/>
              <a:t>la </a:t>
            </a:r>
            <a:r>
              <a:rPr lang="en-US" dirty="0" err="1" smtClean="0"/>
              <a:t>capacité</a:t>
            </a:r>
            <a:r>
              <a:rPr lang="en-US" dirty="0" smtClean="0"/>
              <a:t> </a:t>
            </a:r>
            <a:r>
              <a:rPr lang="en-US" dirty="0" err="1"/>
              <a:t>requise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53835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Les </a:t>
            </a:r>
            <a:r>
              <a:rPr lang="en-US" dirty="0" smtClean="0"/>
              <a:t>audits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doivent</a:t>
            </a:r>
            <a:r>
              <a:rPr lang="en-US" dirty="0" smtClean="0"/>
              <a:t> </a:t>
            </a:r>
            <a:r>
              <a:rPr lang="en-US" dirty="0"/>
              <a:t>figurer les </a:t>
            </a:r>
            <a:r>
              <a:rPr lang="en-US" dirty="0" smtClean="0"/>
              <a:t>types </a:t>
            </a:r>
            <a:r>
              <a:rPr lang="en-US" dirty="0" err="1" smtClean="0"/>
              <a:t>d’audits</a:t>
            </a:r>
            <a:r>
              <a:rPr lang="en-US" dirty="0" smtClean="0"/>
              <a:t> </a:t>
            </a:r>
            <a:r>
              <a:rPr lang="en-US" dirty="0" err="1"/>
              <a:t>que</a:t>
            </a:r>
            <a:r>
              <a:rPr lang="en-US" dirty="0"/>
              <a:t> le client a le </a:t>
            </a:r>
            <a:r>
              <a:rPr lang="en-US" dirty="0" err="1"/>
              <a:t>droit</a:t>
            </a:r>
            <a:r>
              <a:rPr lang="en-US" dirty="0"/>
              <a:t> de faire </a:t>
            </a:r>
            <a:r>
              <a:rPr lang="en-US" dirty="0" smtClean="0"/>
              <a:t>et avec </a:t>
            </a:r>
            <a:r>
              <a:rPr lang="en-US" dirty="0" err="1"/>
              <a:t>leur</a:t>
            </a:r>
            <a:r>
              <a:rPr lang="en-US" dirty="0"/>
              <a:t> </a:t>
            </a:r>
            <a:r>
              <a:rPr lang="en-US" dirty="0" err="1"/>
              <a:t>fréquence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/>
              <a:t>client ne sera </a:t>
            </a:r>
            <a:r>
              <a:rPr lang="en-US" dirty="0" smtClean="0"/>
              <a:t>pas </a:t>
            </a:r>
            <a:r>
              <a:rPr lang="en-US" dirty="0" err="1" smtClean="0"/>
              <a:t>pénalisé</a:t>
            </a:r>
            <a:r>
              <a:rPr lang="en-US" dirty="0" smtClean="0"/>
              <a:t> </a:t>
            </a:r>
            <a:r>
              <a:rPr lang="en-US" dirty="0" err="1"/>
              <a:t>s’il</a:t>
            </a:r>
            <a:r>
              <a:rPr lang="en-US" dirty="0"/>
              <a:t> ne </a:t>
            </a:r>
            <a:r>
              <a:rPr lang="en-US" dirty="0" err="1"/>
              <a:t>procède</a:t>
            </a:r>
            <a:r>
              <a:rPr lang="en-US" dirty="0"/>
              <a:t> pas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ces</a:t>
            </a:r>
            <a:r>
              <a:rPr lang="en-US" dirty="0"/>
              <a:t> </a:t>
            </a:r>
            <a:r>
              <a:rPr lang="en-US" dirty="0" smtClean="0"/>
              <a:t>audits.</a:t>
            </a:r>
          </a:p>
          <a:p>
            <a:r>
              <a:rPr lang="en-US" dirty="0" err="1" smtClean="0"/>
              <a:t>doivent</a:t>
            </a:r>
            <a:r>
              <a:rPr lang="en-US" dirty="0" smtClean="0"/>
              <a:t> </a:t>
            </a:r>
            <a:r>
              <a:rPr lang="en-US" dirty="0" err="1"/>
              <a:t>aussi</a:t>
            </a:r>
            <a:r>
              <a:rPr lang="en-US" dirty="0"/>
              <a:t> figurer les </a:t>
            </a:r>
            <a:r>
              <a:rPr lang="en-US" dirty="0" smtClean="0"/>
              <a:t>types </a:t>
            </a:r>
            <a:r>
              <a:rPr lang="en-US" dirty="0" err="1" smtClean="0"/>
              <a:t>d’auditeurs</a:t>
            </a:r>
            <a:r>
              <a:rPr lang="en-US" dirty="0" smtClean="0"/>
              <a:t> </a:t>
            </a:r>
            <a:r>
              <a:rPr lang="en-US" dirty="0" err="1"/>
              <a:t>externes</a:t>
            </a:r>
            <a:r>
              <a:rPr lang="en-US" dirty="0"/>
              <a:t> </a:t>
            </a:r>
            <a:r>
              <a:rPr lang="en-US" dirty="0" err="1"/>
              <a:t>auxquels</a:t>
            </a:r>
            <a:r>
              <a:rPr lang="en-US" dirty="0"/>
              <a:t> le </a:t>
            </a:r>
            <a:r>
              <a:rPr lang="en-US" dirty="0" smtClean="0"/>
              <a:t>client </a:t>
            </a:r>
            <a:r>
              <a:rPr lang="en-US" dirty="0" err="1" smtClean="0"/>
              <a:t>pourrait</a:t>
            </a:r>
            <a:r>
              <a:rPr lang="en-US" dirty="0" smtClean="0"/>
              <a:t> </a:t>
            </a:r>
            <a:r>
              <a:rPr lang="en-US" dirty="0"/>
              <a:t>faire </a:t>
            </a:r>
            <a:r>
              <a:rPr lang="en-US" dirty="0" err="1"/>
              <a:t>appel</a:t>
            </a:r>
            <a:r>
              <a:rPr lang="en-US" dirty="0"/>
              <a:t> </a:t>
            </a:r>
            <a:r>
              <a:rPr lang="en-US" dirty="0" err="1"/>
              <a:t>afin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l’audit</a:t>
            </a:r>
            <a:r>
              <a:rPr lang="en-US" dirty="0"/>
              <a:t> </a:t>
            </a:r>
            <a:r>
              <a:rPr lang="en-US" dirty="0" err="1" smtClean="0"/>
              <a:t>soit</a:t>
            </a:r>
            <a:r>
              <a:rPr lang="en-US" dirty="0" smtClean="0"/>
              <a:t> </a:t>
            </a:r>
            <a:r>
              <a:rPr lang="en-US" dirty="0" err="1" smtClean="0"/>
              <a:t>neutre</a:t>
            </a:r>
            <a:r>
              <a:rPr lang="en-US" dirty="0" smtClean="0"/>
              <a:t> </a:t>
            </a:r>
            <a:r>
              <a:rPr lang="en-US" dirty="0"/>
              <a:t>et impartial</a:t>
            </a:r>
          </a:p>
        </p:txBody>
      </p:sp>
    </p:spTree>
    <p:extLst>
      <p:ext uri="{BB962C8B-B14F-4D97-AF65-F5344CB8AC3E}">
        <p14:creationId xmlns:p14="http://schemas.microsoft.com/office/powerpoint/2010/main" val="899755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Les </a:t>
            </a:r>
            <a:r>
              <a:rPr lang="en-US" u="sng" dirty="0" err="1" smtClean="0"/>
              <a:t>plaintes</a:t>
            </a:r>
            <a:endParaRPr lang="en-US" u="sng" dirty="0"/>
          </a:p>
          <a:p>
            <a:r>
              <a:rPr lang="en-US" dirty="0"/>
              <a:t>L</a:t>
            </a:r>
            <a:r>
              <a:rPr lang="en-US" dirty="0" smtClean="0"/>
              <a:t>a </a:t>
            </a:r>
            <a:r>
              <a:rPr lang="en-US" dirty="0" err="1"/>
              <a:t>procédure</a:t>
            </a:r>
            <a:r>
              <a:rPr lang="en-US" dirty="0"/>
              <a:t> de </a:t>
            </a:r>
            <a:r>
              <a:rPr lang="en-US" dirty="0" err="1"/>
              <a:t>plainte</a:t>
            </a:r>
            <a:r>
              <a:rPr lang="en-US" dirty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/>
              <a:t>décrite</a:t>
            </a:r>
            <a:r>
              <a:rPr lang="en-US" dirty="0"/>
              <a:t> avec la </a:t>
            </a:r>
            <a:r>
              <a:rPr lang="en-US" dirty="0" err="1"/>
              <a:t>personne</a:t>
            </a:r>
            <a:r>
              <a:rPr lang="en-US" dirty="0"/>
              <a:t> du client </a:t>
            </a:r>
            <a:r>
              <a:rPr lang="en-US" dirty="0" smtClean="0"/>
              <a:t>qui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/>
              <a:t>en charge de </a:t>
            </a:r>
            <a:r>
              <a:rPr lang="en-US" dirty="0" err="1"/>
              <a:t>communiquer</a:t>
            </a:r>
            <a:r>
              <a:rPr lang="en-US" dirty="0"/>
              <a:t> la </a:t>
            </a:r>
            <a:r>
              <a:rPr lang="en-US" dirty="0" err="1" smtClean="0"/>
              <a:t>plainte</a:t>
            </a:r>
            <a:r>
              <a:rPr lang="en-US" dirty="0" smtClean="0"/>
              <a:t> et </a:t>
            </a:r>
            <a:r>
              <a:rPr lang="en-US" dirty="0"/>
              <a:t>du </a:t>
            </a:r>
            <a:r>
              <a:rPr lang="en-US" dirty="0" err="1"/>
              <a:t>côté</a:t>
            </a:r>
            <a:r>
              <a:rPr lang="en-US" dirty="0"/>
              <a:t> </a:t>
            </a:r>
            <a:r>
              <a:rPr lang="en-US" dirty="0" err="1"/>
              <a:t>fournisseur</a:t>
            </a:r>
            <a:r>
              <a:rPr lang="en-US" dirty="0"/>
              <a:t> la </a:t>
            </a:r>
            <a:r>
              <a:rPr lang="en-US" dirty="0" err="1"/>
              <a:t>personne</a:t>
            </a:r>
            <a:r>
              <a:rPr lang="en-US" dirty="0"/>
              <a:t> qui </a:t>
            </a:r>
            <a:r>
              <a:rPr lang="en-US" dirty="0" err="1" smtClean="0"/>
              <a:t>est</a:t>
            </a:r>
            <a:r>
              <a:rPr lang="en-US" dirty="0" smtClean="0"/>
              <a:t> en </a:t>
            </a:r>
            <a:r>
              <a:rPr lang="en-US" dirty="0"/>
              <a:t>charge de </a:t>
            </a:r>
            <a:r>
              <a:rPr lang="en-US" dirty="0" err="1"/>
              <a:t>recevoir</a:t>
            </a:r>
            <a:r>
              <a:rPr lang="en-US" dirty="0"/>
              <a:t> et de </a:t>
            </a:r>
            <a:r>
              <a:rPr lang="en-US" dirty="0" smtClean="0"/>
              <a:t>la </a:t>
            </a:r>
            <a:r>
              <a:rPr lang="en-US" dirty="0" err="1" smtClean="0"/>
              <a:t>traiter</a:t>
            </a:r>
            <a:endParaRPr lang="en-US" dirty="0" smtClean="0"/>
          </a:p>
          <a:p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procédure</a:t>
            </a:r>
            <a:r>
              <a:rPr lang="en-US" dirty="0"/>
              <a:t> </a:t>
            </a:r>
            <a:r>
              <a:rPr lang="en-US" dirty="0" err="1"/>
              <a:t>doivent</a:t>
            </a:r>
            <a:r>
              <a:rPr lang="en-US" dirty="0"/>
              <a:t> figurer au minimum le temps de </a:t>
            </a:r>
            <a:r>
              <a:rPr lang="en-US" dirty="0" err="1"/>
              <a:t>prise</a:t>
            </a:r>
            <a:r>
              <a:rPr lang="en-US" dirty="0"/>
              <a:t> en charge et </a:t>
            </a:r>
            <a:r>
              <a:rPr lang="en-US" dirty="0" smtClean="0"/>
              <a:t>le temps </a:t>
            </a:r>
            <a:r>
              <a:rPr lang="en-US" dirty="0"/>
              <a:t>de </a:t>
            </a:r>
            <a:r>
              <a:rPr lang="en-US" dirty="0" err="1"/>
              <a:t>réponse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la </a:t>
            </a:r>
            <a:r>
              <a:rPr lang="en-US" dirty="0" err="1"/>
              <a:t>plainte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020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Le </a:t>
            </a:r>
            <a:r>
              <a:rPr lang="en-US" u="sng" dirty="0" err="1"/>
              <a:t>droit</a:t>
            </a:r>
            <a:r>
              <a:rPr lang="en-US" u="sng" dirty="0"/>
              <a:t> applicable</a:t>
            </a:r>
          </a:p>
          <a:p>
            <a:pPr marL="0" indent="0">
              <a:buNone/>
            </a:pPr>
            <a:r>
              <a:rPr lang="en-US" dirty="0"/>
              <a:t>Le SLA </a:t>
            </a:r>
            <a:r>
              <a:rPr lang="en-US" dirty="0" err="1"/>
              <a:t>devra</a:t>
            </a:r>
            <a:r>
              <a:rPr lang="en-US" dirty="0"/>
              <a:t> se </a:t>
            </a:r>
            <a:r>
              <a:rPr lang="en-US" dirty="0" err="1"/>
              <a:t>référer</a:t>
            </a:r>
            <a:r>
              <a:rPr lang="en-US" dirty="0"/>
              <a:t> aux </a:t>
            </a:r>
            <a:r>
              <a:rPr lang="en-US" dirty="0" err="1"/>
              <a:t>lois</a:t>
            </a:r>
            <a:r>
              <a:rPr lang="en-US" dirty="0"/>
              <a:t> en </a:t>
            </a:r>
            <a:r>
              <a:rPr lang="en-US" dirty="0" err="1"/>
              <a:t>vigueur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Les </a:t>
            </a:r>
            <a:r>
              <a:rPr lang="en-US" u="sng" dirty="0" err="1" smtClean="0"/>
              <a:t>litiges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Comme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tout </a:t>
            </a:r>
            <a:r>
              <a:rPr lang="en-US" dirty="0" err="1"/>
              <a:t>contrat</a:t>
            </a:r>
            <a:r>
              <a:rPr lang="en-US" dirty="0"/>
              <a:t>, le SLA </a:t>
            </a:r>
            <a:r>
              <a:rPr lang="en-US" dirty="0" err="1"/>
              <a:t>doit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contenir</a:t>
            </a:r>
            <a:r>
              <a:rPr lang="en-US" dirty="0"/>
              <a:t> la clause de </a:t>
            </a:r>
            <a:r>
              <a:rPr lang="en-US" dirty="0" err="1"/>
              <a:t>résolution</a:t>
            </a:r>
            <a:r>
              <a:rPr lang="en-US" dirty="0"/>
              <a:t> des </a:t>
            </a:r>
            <a:r>
              <a:rPr lang="en-US" dirty="0" err="1"/>
              <a:t>litiges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en </a:t>
            </a:r>
            <a:r>
              <a:rPr lang="en-US" dirty="0" err="1"/>
              <a:t>désignant</a:t>
            </a:r>
            <a:r>
              <a:rPr lang="en-US" dirty="0"/>
              <a:t> le tribunal </a:t>
            </a:r>
            <a:r>
              <a:rPr lang="en-US" dirty="0" err="1"/>
              <a:t>compétent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le</a:t>
            </a:r>
          </a:p>
          <a:p>
            <a:pPr marL="0" indent="0">
              <a:buNone/>
            </a:pPr>
            <a:r>
              <a:rPr lang="en-US" dirty="0" err="1"/>
              <a:t>choix</a:t>
            </a:r>
            <a:r>
              <a:rPr lang="en-US" dirty="0"/>
              <a:t> </a:t>
            </a:r>
            <a:r>
              <a:rPr lang="en-US" dirty="0" err="1"/>
              <a:t>d’arbitrage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023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de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La maintenance corrective 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couvre</a:t>
            </a:r>
            <a:r>
              <a:rPr lang="en-US" dirty="0" smtClean="0"/>
              <a:t> </a:t>
            </a:r>
            <a:r>
              <a:rPr lang="en-US" dirty="0"/>
              <a:t>la correction des bugs et des </a:t>
            </a:r>
            <a:r>
              <a:rPr lang="en-US" dirty="0" err="1"/>
              <a:t>dysfonctionnements</a:t>
            </a:r>
            <a:r>
              <a:rPr lang="en-US" dirty="0"/>
              <a:t> </a:t>
            </a:r>
            <a:r>
              <a:rPr lang="en-US" dirty="0" err="1"/>
              <a:t>rencontrés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l’utilisation</a:t>
            </a:r>
            <a:r>
              <a:rPr lang="en-US" dirty="0"/>
              <a:t> </a:t>
            </a:r>
            <a:r>
              <a:rPr lang="en-US" dirty="0" err="1"/>
              <a:t>d’une</a:t>
            </a:r>
            <a:r>
              <a:rPr lang="en-US" dirty="0"/>
              <a:t> solution au </a:t>
            </a:r>
            <a:r>
              <a:rPr lang="en-US" dirty="0" err="1"/>
              <a:t>quotidien</a:t>
            </a:r>
            <a:r>
              <a:rPr lang="en-US" dirty="0"/>
              <a:t>. La maintenance corrective </a:t>
            </a:r>
            <a:r>
              <a:rPr lang="en-US" dirty="0" err="1"/>
              <a:t>porte</a:t>
            </a:r>
            <a:r>
              <a:rPr lang="en-US" dirty="0"/>
              <a:t> </a:t>
            </a:r>
            <a:r>
              <a:rPr lang="en-US" dirty="0" err="1"/>
              <a:t>donc</a:t>
            </a:r>
            <a:r>
              <a:rPr lang="en-US" dirty="0"/>
              <a:t> </a:t>
            </a:r>
            <a:r>
              <a:rPr lang="en-US" dirty="0" err="1"/>
              <a:t>sur</a:t>
            </a:r>
            <a:r>
              <a:rPr lang="en-US" dirty="0"/>
              <a:t> les </a:t>
            </a:r>
            <a:r>
              <a:rPr lang="en-US" dirty="0" err="1"/>
              <a:t>fonctionnalités</a:t>
            </a:r>
            <a:r>
              <a:rPr lang="en-US" dirty="0"/>
              <a:t> déjà </a:t>
            </a:r>
            <a:r>
              <a:rPr lang="en-US" dirty="0" err="1"/>
              <a:t>implémentées</a:t>
            </a:r>
            <a:r>
              <a:rPr lang="en-US" dirty="0"/>
              <a:t> de la solution et non des </a:t>
            </a:r>
            <a:r>
              <a:rPr lang="en-US" dirty="0" err="1"/>
              <a:t>nouvelles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28549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TMA (Tierce maintenance </a:t>
            </a:r>
            <a:r>
              <a:rPr lang="en-US" dirty="0" smtClean="0"/>
              <a:t>applicative)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 smtClean="0"/>
              <a:t>Définition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confier</a:t>
            </a:r>
            <a:r>
              <a:rPr lang="en-US" dirty="0" smtClean="0"/>
              <a:t> </a:t>
            </a:r>
            <a:r>
              <a:rPr lang="en-US" dirty="0" err="1"/>
              <a:t>l’infogérance</a:t>
            </a:r>
            <a:r>
              <a:rPr lang="en-US" dirty="0"/>
              <a:t> </a:t>
            </a:r>
            <a:r>
              <a:rPr lang="en-US" dirty="0" err="1"/>
              <a:t>d’une</a:t>
            </a:r>
            <a:r>
              <a:rPr lang="en-US" dirty="0"/>
              <a:t> application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société</a:t>
            </a:r>
            <a:r>
              <a:rPr lang="en-US" dirty="0"/>
              <a:t> </a:t>
            </a:r>
            <a:r>
              <a:rPr lang="en-US" dirty="0" err="1"/>
              <a:t>externe</a:t>
            </a:r>
            <a:r>
              <a:rPr lang="en-US" dirty="0"/>
              <a:t> </a:t>
            </a:r>
            <a:r>
              <a:rPr lang="en-US" dirty="0" err="1"/>
              <a:t>spécialisée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39151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u="sng" dirty="0" err="1" smtClean="0"/>
              <a:t>Avantages</a:t>
            </a:r>
            <a:r>
              <a:rPr lang="en-US" dirty="0" smtClean="0"/>
              <a:t> : </a:t>
            </a:r>
          </a:p>
          <a:p>
            <a:r>
              <a:rPr lang="en-US" dirty="0" err="1"/>
              <a:t>Une</a:t>
            </a:r>
            <a:r>
              <a:rPr lang="en-US" dirty="0"/>
              <a:t> expertise technique beaucoup plus </a:t>
            </a:r>
            <a:r>
              <a:rPr lang="en-US" dirty="0" err="1"/>
              <a:t>pointue</a:t>
            </a:r>
            <a:r>
              <a:rPr lang="en-US" dirty="0"/>
              <a:t> et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compétence</a:t>
            </a:r>
            <a:r>
              <a:rPr lang="en-US" dirty="0"/>
              <a:t> </a:t>
            </a:r>
            <a:r>
              <a:rPr lang="en-US" dirty="0" err="1"/>
              <a:t>pluridisciplinaire</a:t>
            </a:r>
            <a:r>
              <a:rPr lang="en-US" dirty="0"/>
              <a:t>.</a:t>
            </a:r>
          </a:p>
          <a:p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organisation</a:t>
            </a:r>
            <a:r>
              <a:rPr lang="en-US" dirty="0"/>
              <a:t> qui combine le support et le </a:t>
            </a:r>
            <a:r>
              <a:rPr lang="en-US" dirty="0" err="1"/>
              <a:t>développement</a:t>
            </a:r>
            <a:r>
              <a:rPr lang="en-US" dirty="0"/>
              <a:t> des </a:t>
            </a:r>
            <a:r>
              <a:rPr lang="en-US" dirty="0" err="1"/>
              <a:t>ressources</a:t>
            </a:r>
            <a:r>
              <a:rPr lang="en-US" dirty="0"/>
              <a:t>, les </a:t>
            </a:r>
            <a:r>
              <a:rPr lang="en-US" dirty="0" err="1"/>
              <a:t>ressources</a:t>
            </a:r>
            <a:r>
              <a:rPr lang="en-US" dirty="0"/>
              <a:t> du sous-</a:t>
            </a:r>
            <a:r>
              <a:rPr lang="en-US" dirty="0" err="1"/>
              <a:t>traitant</a:t>
            </a:r>
            <a:r>
              <a:rPr lang="en-US" dirty="0"/>
              <a:t> et </a:t>
            </a:r>
            <a:r>
              <a:rPr lang="en-US" dirty="0" err="1"/>
              <a:t>celles</a:t>
            </a:r>
            <a:r>
              <a:rPr lang="en-US" dirty="0"/>
              <a:t> de </a:t>
            </a:r>
            <a:r>
              <a:rPr lang="en-US" dirty="0" err="1"/>
              <a:t>l’entreprise</a:t>
            </a:r>
            <a:r>
              <a:rPr lang="en-US" dirty="0"/>
              <a:t> </a:t>
            </a:r>
            <a:r>
              <a:rPr lang="en-US" dirty="0" err="1"/>
              <a:t>cliente</a:t>
            </a:r>
            <a:r>
              <a:rPr lang="en-US" dirty="0"/>
              <a:t> </a:t>
            </a:r>
            <a:r>
              <a:rPr lang="en-US" dirty="0" err="1"/>
              <a:t>étant</a:t>
            </a:r>
            <a:r>
              <a:rPr lang="en-US" dirty="0"/>
              <a:t> </a:t>
            </a:r>
            <a:r>
              <a:rPr lang="en-US" dirty="0" err="1"/>
              <a:t>mutualisées</a:t>
            </a:r>
            <a:r>
              <a:rPr lang="en-US" dirty="0"/>
              <a:t> (</a:t>
            </a:r>
            <a:r>
              <a:rPr lang="en-US" dirty="0" err="1"/>
              <a:t>optimisation</a:t>
            </a:r>
            <a:r>
              <a:rPr lang="en-US" dirty="0"/>
              <a:t>).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/>
              <a:t>infrastructure </a:t>
            </a:r>
            <a:r>
              <a:rPr lang="en-US" dirty="0" err="1"/>
              <a:t>d’hébergement</a:t>
            </a:r>
            <a:r>
              <a:rPr lang="en-US" dirty="0"/>
              <a:t> </a:t>
            </a:r>
            <a:r>
              <a:rPr lang="en-US" dirty="0" err="1"/>
              <a:t>adaptée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la structure et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l’environnement</a:t>
            </a:r>
            <a:r>
              <a:rPr lang="en-US" dirty="0"/>
              <a:t> de </a:t>
            </a:r>
            <a:r>
              <a:rPr lang="en-US" dirty="0" err="1"/>
              <a:t>l’entreprise</a:t>
            </a:r>
            <a:r>
              <a:rPr lang="en-US" dirty="0"/>
              <a:t> </a:t>
            </a:r>
            <a:r>
              <a:rPr lang="en-US" dirty="0" err="1"/>
              <a:t>cliente</a:t>
            </a:r>
            <a:r>
              <a:rPr lang="en-US" dirty="0"/>
              <a:t>.</a:t>
            </a:r>
          </a:p>
          <a:p>
            <a:r>
              <a:rPr lang="en-US" dirty="0"/>
              <a:t>Des </a:t>
            </a:r>
            <a:r>
              <a:rPr lang="en-US" dirty="0" err="1"/>
              <a:t>procédures</a:t>
            </a:r>
            <a:r>
              <a:rPr lang="en-US" dirty="0"/>
              <a:t> de </a:t>
            </a:r>
            <a:r>
              <a:rPr lang="en-US" dirty="0" err="1"/>
              <a:t>sécurité</a:t>
            </a:r>
            <a:r>
              <a:rPr lang="en-US" dirty="0"/>
              <a:t> et de </a:t>
            </a:r>
            <a:r>
              <a:rPr lang="en-US" dirty="0" err="1"/>
              <a:t>confidentialité</a:t>
            </a:r>
            <a:r>
              <a:rPr lang="en-US" dirty="0"/>
              <a:t> des </a:t>
            </a:r>
            <a:r>
              <a:rPr lang="en-US" dirty="0" err="1"/>
              <a:t>données</a:t>
            </a:r>
            <a:r>
              <a:rPr lang="en-US" dirty="0"/>
              <a:t> </a:t>
            </a:r>
            <a:r>
              <a:rPr lang="en-US" dirty="0" err="1"/>
              <a:t>fournies</a:t>
            </a:r>
            <a:r>
              <a:rPr lang="en-US" dirty="0"/>
              <a:t>, </a:t>
            </a:r>
            <a:r>
              <a:rPr lang="en-US" dirty="0" err="1"/>
              <a:t>ces</a:t>
            </a:r>
            <a:r>
              <a:rPr lang="en-US" dirty="0"/>
              <a:t> </a:t>
            </a:r>
            <a:r>
              <a:rPr lang="en-US" dirty="0" err="1"/>
              <a:t>procédures</a:t>
            </a:r>
            <a:r>
              <a:rPr lang="en-US" dirty="0"/>
              <a:t> </a:t>
            </a:r>
            <a:r>
              <a:rPr lang="en-US" dirty="0" err="1"/>
              <a:t>étant</a:t>
            </a:r>
            <a:r>
              <a:rPr lang="en-US" dirty="0"/>
              <a:t> </a:t>
            </a:r>
            <a:r>
              <a:rPr lang="en-US" dirty="0" err="1"/>
              <a:t>fondées</a:t>
            </a:r>
            <a:r>
              <a:rPr lang="en-US" dirty="0"/>
              <a:t> </a:t>
            </a:r>
            <a:r>
              <a:rPr lang="en-US" dirty="0" err="1"/>
              <a:t>sur</a:t>
            </a:r>
            <a:r>
              <a:rPr lang="en-US" dirty="0"/>
              <a:t> des dispositions </a:t>
            </a:r>
            <a:r>
              <a:rPr lang="en-US" dirty="0" err="1"/>
              <a:t>légales</a:t>
            </a:r>
            <a:r>
              <a:rPr lang="en-US" dirty="0"/>
              <a:t> </a:t>
            </a:r>
            <a:r>
              <a:rPr lang="en-US" dirty="0" err="1"/>
              <a:t>notamment</a:t>
            </a:r>
            <a:r>
              <a:rPr lang="en-US" dirty="0"/>
              <a:t> </a:t>
            </a:r>
            <a:r>
              <a:rPr lang="en-US" dirty="0" err="1"/>
              <a:t>l’A.N.S.S.I</a:t>
            </a:r>
            <a:r>
              <a:rPr lang="en-US" dirty="0"/>
              <a:t>. (</a:t>
            </a:r>
            <a:r>
              <a:rPr lang="en-US" dirty="0" err="1"/>
              <a:t>Agence</a:t>
            </a:r>
            <a:r>
              <a:rPr lang="en-US" dirty="0"/>
              <a:t> </a:t>
            </a:r>
            <a:r>
              <a:rPr lang="en-US" dirty="0" err="1"/>
              <a:t>Nationale</a:t>
            </a:r>
            <a:r>
              <a:rPr lang="en-US" dirty="0"/>
              <a:t> de la </a:t>
            </a:r>
            <a:r>
              <a:rPr lang="en-US" dirty="0" err="1"/>
              <a:t>Sécurité</a:t>
            </a:r>
            <a:r>
              <a:rPr lang="en-US" dirty="0"/>
              <a:t> des </a:t>
            </a:r>
            <a:r>
              <a:rPr lang="en-US" dirty="0" err="1"/>
              <a:t>Systèmes</a:t>
            </a:r>
            <a:r>
              <a:rPr lang="en-US" dirty="0"/>
              <a:t> </a:t>
            </a:r>
            <a:r>
              <a:rPr lang="en-US" dirty="0" err="1"/>
              <a:t>d’Information</a:t>
            </a:r>
            <a:r>
              <a:rPr lang="en-US" dirty="0"/>
              <a:t>) et la C.N.I.L. (Commission </a:t>
            </a:r>
            <a:r>
              <a:rPr lang="en-US" dirty="0" err="1"/>
              <a:t>Nationale</a:t>
            </a:r>
            <a:r>
              <a:rPr lang="en-US" dirty="0"/>
              <a:t> de </a:t>
            </a:r>
            <a:r>
              <a:rPr lang="en-US" dirty="0" err="1"/>
              <a:t>l’Informatique</a:t>
            </a:r>
            <a:r>
              <a:rPr lang="en-US" dirty="0"/>
              <a:t> et des </a:t>
            </a:r>
            <a:r>
              <a:rPr lang="en-US" dirty="0" err="1"/>
              <a:t>Libertés</a:t>
            </a:r>
            <a:r>
              <a:rPr lang="en-US" dirty="0"/>
              <a:t>) </a:t>
            </a:r>
            <a:r>
              <a:rPr lang="en-US" dirty="0" err="1"/>
              <a:t>auxquelles</a:t>
            </a:r>
            <a:r>
              <a:rPr lang="en-US" dirty="0"/>
              <a:t> </a:t>
            </a:r>
            <a:r>
              <a:rPr lang="en-US" dirty="0" err="1"/>
              <a:t>s'ajoute</a:t>
            </a:r>
            <a:r>
              <a:rPr lang="en-US" dirty="0"/>
              <a:t> la </a:t>
            </a:r>
            <a:r>
              <a:rPr lang="en-US" dirty="0" err="1"/>
              <a:t>rédaction</a:t>
            </a:r>
            <a:r>
              <a:rPr lang="en-US" dirty="0"/>
              <a:t> de clauses de </a:t>
            </a:r>
            <a:r>
              <a:rPr lang="en-US" dirty="0" err="1"/>
              <a:t>confidentialité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les </a:t>
            </a:r>
            <a:r>
              <a:rPr lang="en-US" dirty="0" err="1"/>
              <a:t>contrats</a:t>
            </a:r>
            <a:r>
              <a:rPr lang="en-US" dirty="0"/>
              <a:t>.</a:t>
            </a:r>
          </a:p>
          <a:p>
            <a:r>
              <a:rPr lang="en-US" dirty="0"/>
              <a:t>Un </a:t>
            </a:r>
            <a:r>
              <a:rPr lang="en-US" dirty="0" err="1"/>
              <a:t>recentrage</a:t>
            </a:r>
            <a:r>
              <a:rPr lang="en-US" dirty="0"/>
              <a:t> </a:t>
            </a:r>
            <a:r>
              <a:rPr lang="en-US" dirty="0" err="1"/>
              <a:t>sur</a:t>
            </a:r>
            <a:r>
              <a:rPr lang="en-US" dirty="0"/>
              <a:t> le </a:t>
            </a:r>
            <a:r>
              <a:rPr lang="en-US" dirty="0" err="1"/>
              <a:t>cœur</a:t>
            </a:r>
            <a:r>
              <a:rPr lang="en-US" dirty="0"/>
              <a:t> de métier pour </a:t>
            </a:r>
            <a:r>
              <a:rPr lang="en-US" dirty="0" err="1"/>
              <a:t>l’entreprise</a:t>
            </a:r>
            <a:r>
              <a:rPr lang="en-US" dirty="0"/>
              <a:t> </a:t>
            </a:r>
            <a:r>
              <a:rPr lang="en-US" dirty="0" err="1"/>
              <a:t>cliente</a:t>
            </a:r>
            <a:r>
              <a:rPr lang="en-US" dirty="0"/>
              <a:t>.</a:t>
            </a:r>
          </a:p>
          <a:p>
            <a:r>
              <a:rPr lang="en-US" dirty="0" err="1"/>
              <a:t>Une</a:t>
            </a:r>
            <a:r>
              <a:rPr lang="en-US" dirty="0"/>
              <a:t> augmentation de la </a:t>
            </a:r>
            <a:r>
              <a:rPr lang="en-US" dirty="0" err="1"/>
              <a:t>qualité</a:t>
            </a:r>
            <a:r>
              <a:rPr lang="en-US" dirty="0"/>
              <a:t> du service car </a:t>
            </a:r>
            <a:r>
              <a:rPr lang="en-US" dirty="0" err="1"/>
              <a:t>l’entreprise</a:t>
            </a:r>
            <a:r>
              <a:rPr lang="en-US" dirty="0"/>
              <a:t> </a:t>
            </a:r>
            <a:r>
              <a:rPr lang="en-US" dirty="0" err="1"/>
              <a:t>fournisseur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un </a:t>
            </a:r>
            <a:r>
              <a:rPr lang="en-US" dirty="0" err="1"/>
              <a:t>spécialiste</a:t>
            </a:r>
            <a:r>
              <a:rPr lang="en-US" dirty="0"/>
              <a:t>.</a:t>
            </a:r>
          </a:p>
          <a:p>
            <a:r>
              <a:rPr lang="en-US" dirty="0" err="1"/>
              <a:t>Éviction</a:t>
            </a:r>
            <a:r>
              <a:rPr lang="en-US" dirty="0"/>
              <a:t> des </a:t>
            </a:r>
            <a:r>
              <a:rPr lang="en-US" dirty="0" err="1"/>
              <a:t>problèmes</a:t>
            </a:r>
            <a:r>
              <a:rPr lang="en-US" dirty="0"/>
              <a:t> de début de vie des </a:t>
            </a:r>
            <a:r>
              <a:rPr lang="en-US" dirty="0" err="1"/>
              <a:t>mises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jour.</a:t>
            </a:r>
          </a:p>
        </p:txBody>
      </p:sp>
    </p:spTree>
    <p:extLst>
      <p:ext uri="{BB962C8B-B14F-4D97-AF65-F5344CB8AC3E}">
        <p14:creationId xmlns:p14="http://schemas.microsoft.com/office/powerpoint/2010/main" val="20700116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/>
              <a:t>Les </a:t>
            </a:r>
            <a:r>
              <a:rPr lang="en-US" u="sng" dirty="0" err="1" smtClean="0"/>
              <a:t>incovénients</a:t>
            </a:r>
            <a:r>
              <a:rPr lang="en-US" u="sng" dirty="0" smtClean="0"/>
              <a:t> : </a:t>
            </a:r>
          </a:p>
          <a:p>
            <a:r>
              <a:rPr lang="en-US" dirty="0" smtClean="0"/>
              <a:t>La </a:t>
            </a:r>
            <a:r>
              <a:rPr lang="en-US" dirty="0" err="1"/>
              <a:t>dépendance</a:t>
            </a:r>
            <a:r>
              <a:rPr lang="en-US" dirty="0"/>
              <a:t> aux sous-</a:t>
            </a:r>
            <a:r>
              <a:rPr lang="en-US" dirty="0" err="1" smtClean="0"/>
              <a:t>traitants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Le non </a:t>
            </a:r>
            <a:r>
              <a:rPr lang="en-US" dirty="0" err="1"/>
              <a:t>suivi</a:t>
            </a:r>
            <a:r>
              <a:rPr lang="en-US" dirty="0"/>
              <a:t> des </a:t>
            </a:r>
            <a:r>
              <a:rPr lang="en-US" dirty="0" err="1"/>
              <a:t>demandes</a:t>
            </a:r>
            <a:r>
              <a:rPr lang="en-US" dirty="0"/>
              <a:t> de maintenance 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/>
              <a:t>perte</a:t>
            </a:r>
            <a:r>
              <a:rPr lang="en-US" dirty="0"/>
              <a:t> de la </a:t>
            </a:r>
            <a:r>
              <a:rPr lang="en-US" dirty="0" err="1"/>
              <a:t>maîtrise</a:t>
            </a:r>
            <a:r>
              <a:rPr lang="en-US" dirty="0"/>
              <a:t> du SI </a:t>
            </a:r>
            <a:r>
              <a:rPr lang="en-US" dirty="0" err="1"/>
              <a:t>causée</a:t>
            </a:r>
            <a:r>
              <a:rPr lang="en-US" dirty="0"/>
              <a:t> par </a:t>
            </a:r>
            <a:r>
              <a:rPr lang="en-US" dirty="0" err="1"/>
              <a:t>une</a:t>
            </a:r>
            <a:r>
              <a:rPr lang="en-US" dirty="0"/>
              <a:t> sous-</a:t>
            </a:r>
            <a:r>
              <a:rPr lang="en-US" dirty="0" err="1"/>
              <a:t>traitance</a:t>
            </a:r>
            <a:r>
              <a:rPr lang="en-US" dirty="0"/>
              <a:t> trop </a:t>
            </a:r>
            <a:r>
              <a:rPr lang="en-US" dirty="0" err="1" smtClean="0"/>
              <a:t>importante</a:t>
            </a:r>
            <a:endParaRPr lang="en-US" dirty="0" smtClean="0"/>
          </a:p>
          <a:p>
            <a:r>
              <a:rPr lang="en-US" dirty="0" smtClean="0"/>
              <a:t>Clause </a:t>
            </a:r>
            <a:r>
              <a:rPr lang="en-US" dirty="0"/>
              <a:t>de </a:t>
            </a:r>
            <a:r>
              <a:rPr lang="en-US" dirty="0" err="1"/>
              <a:t>confidentialité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Lenteur</a:t>
            </a:r>
            <a:r>
              <a:rPr lang="en-US" dirty="0" smtClean="0"/>
              <a:t> </a:t>
            </a:r>
            <a:r>
              <a:rPr lang="en-US" dirty="0"/>
              <a:t>des </a:t>
            </a:r>
            <a:r>
              <a:rPr lang="en-US" dirty="0" err="1"/>
              <a:t>traitements</a:t>
            </a:r>
            <a:r>
              <a:rPr lang="en-US" dirty="0"/>
              <a:t> des </a:t>
            </a:r>
            <a:r>
              <a:rPr lang="en-US" dirty="0" err="1"/>
              <a:t>mises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jour </a:t>
            </a:r>
            <a:r>
              <a:rPr lang="en-US" dirty="0" err="1"/>
              <a:t>demandées</a:t>
            </a:r>
            <a:r>
              <a:rPr lang="en-US" dirty="0"/>
              <a:t> par les </a:t>
            </a:r>
            <a:r>
              <a:rPr lang="en-US" dirty="0" err="1" smtClean="0"/>
              <a:t>utilisateurs</a:t>
            </a:r>
            <a:endParaRPr lang="en-US" dirty="0" smtClean="0"/>
          </a:p>
          <a:p>
            <a:r>
              <a:rPr lang="en-US" dirty="0" smtClean="0"/>
              <a:t>Possible </a:t>
            </a:r>
            <a:r>
              <a:rPr lang="en-US" dirty="0" err="1" smtClean="0"/>
              <a:t>perte</a:t>
            </a:r>
            <a:r>
              <a:rPr lang="en-US" dirty="0" smtClean="0"/>
              <a:t> </a:t>
            </a:r>
            <a:r>
              <a:rPr lang="en-US" dirty="0" err="1" smtClean="0"/>
              <a:t>d’efficience</a:t>
            </a:r>
            <a:r>
              <a:rPr lang="en-US" dirty="0" smtClean="0"/>
              <a:t>. (</a:t>
            </a:r>
            <a:r>
              <a:rPr lang="en-US" dirty="0" err="1" smtClean="0"/>
              <a:t>mise</a:t>
            </a:r>
            <a:r>
              <a:rPr lang="en-US" dirty="0" smtClean="0"/>
              <a:t> en place de formation)</a:t>
            </a:r>
          </a:p>
          <a:p>
            <a:r>
              <a:rPr lang="en-US" dirty="0" err="1" smtClean="0"/>
              <a:t>Baisse</a:t>
            </a:r>
            <a:r>
              <a:rPr lang="en-US" dirty="0" smtClean="0"/>
              <a:t> </a:t>
            </a:r>
            <a:r>
              <a:rPr lang="en-US" dirty="0"/>
              <a:t>de la </a:t>
            </a:r>
            <a:r>
              <a:rPr lang="en-US" dirty="0" err="1"/>
              <a:t>qualité</a:t>
            </a:r>
            <a:r>
              <a:rPr lang="en-US" dirty="0"/>
              <a:t> du </a:t>
            </a:r>
            <a:r>
              <a:rPr lang="en-US" dirty="0" smtClean="0"/>
              <a:t>service.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896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Exemple</a:t>
            </a:r>
            <a:r>
              <a:rPr lang="en-US" dirty="0" smtClean="0"/>
              <a:t> de </a:t>
            </a:r>
            <a:r>
              <a:rPr lang="en-US" dirty="0" err="1" smtClean="0"/>
              <a:t>contrat</a:t>
            </a:r>
            <a:r>
              <a:rPr lang="en-US" dirty="0" smtClean="0"/>
              <a:t> type 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http://fbel.info/cours/maintenance/contrat-</a:t>
            </a:r>
            <a:r>
              <a:rPr lang="en-US" dirty="0" smtClean="0">
                <a:hlinkClick r:id="rId2"/>
              </a:rPr>
              <a:t>tma.docx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531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Surveillance des 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Grâce au monitoring.</a:t>
            </a:r>
          </a:p>
          <a:p>
            <a:pPr marL="0" indent="0">
              <a:buNone/>
            </a:pPr>
            <a:r>
              <a:rPr lang="en-US" dirty="0" smtClean="0"/>
              <a:t>Nous </a:t>
            </a:r>
            <a:r>
              <a:rPr lang="en-US" dirty="0" err="1" smtClean="0"/>
              <a:t>allons</a:t>
            </a:r>
            <a:r>
              <a:rPr lang="en-US" dirty="0" smtClean="0"/>
              <a:t> </a:t>
            </a:r>
            <a:r>
              <a:rPr lang="en-US" dirty="0" err="1" smtClean="0"/>
              <a:t>installé</a:t>
            </a:r>
            <a:r>
              <a:rPr lang="en-US" dirty="0" smtClean="0"/>
              <a:t> un </a:t>
            </a:r>
            <a:r>
              <a:rPr lang="en-US" dirty="0" err="1" smtClean="0"/>
              <a:t>système</a:t>
            </a:r>
            <a:r>
              <a:rPr lang="en-US" dirty="0" smtClean="0"/>
              <a:t> de monitoring :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http://www.sugarbug.fr/atelier/installations/debian/debian9_centreon_1810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050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Gestion</a:t>
            </a:r>
            <a:r>
              <a:rPr lang="en-US" dirty="0" smtClean="0"/>
              <a:t> du SLA et maintenance </a:t>
            </a:r>
            <a:r>
              <a:rPr lang="en-US" dirty="0" err="1" smtClean="0"/>
              <a:t>evolutive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Installation </a:t>
            </a:r>
            <a:r>
              <a:rPr lang="en-US" dirty="0" err="1" smtClean="0"/>
              <a:t>d’une</a:t>
            </a:r>
            <a:r>
              <a:rPr lang="en-US" dirty="0" smtClean="0"/>
              <a:t> solution helpdesk pour aider </a:t>
            </a:r>
            <a:r>
              <a:rPr lang="en-US" dirty="0" err="1" smtClean="0"/>
              <a:t>à</a:t>
            </a:r>
            <a:r>
              <a:rPr lang="en-US" dirty="0" smtClean="0"/>
              <a:t> la </a:t>
            </a:r>
            <a:r>
              <a:rPr lang="en-US" dirty="0" err="1" smtClean="0"/>
              <a:t>gestion</a:t>
            </a:r>
            <a:r>
              <a:rPr lang="en-US" dirty="0" smtClean="0"/>
              <a:t> des tickets clients et respecter son SLA : 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https://www.combodo.com/</a:t>
            </a:r>
            <a:r>
              <a:rPr lang="en-US" dirty="0" smtClean="0">
                <a:hlinkClick r:id="rId2"/>
              </a:rPr>
              <a:t>itop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28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de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La maintenance </a:t>
            </a:r>
            <a:r>
              <a:rPr lang="en-US" u="sng" dirty="0" err="1"/>
              <a:t>évolutive</a:t>
            </a:r>
            <a:r>
              <a:rPr lang="en-US" u="sng" dirty="0"/>
              <a:t> 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/>
              <a:t>c</a:t>
            </a:r>
            <a:r>
              <a:rPr lang="en-US" dirty="0" err="1" smtClean="0"/>
              <a:t>ouvre</a:t>
            </a:r>
            <a:r>
              <a:rPr lang="en-US" dirty="0" smtClean="0"/>
              <a:t> </a:t>
            </a:r>
            <a:r>
              <a:rPr lang="en-US" dirty="0"/>
              <a:t>les </a:t>
            </a:r>
            <a:r>
              <a:rPr lang="en-US" dirty="0" err="1"/>
              <a:t>évolutions</a:t>
            </a:r>
            <a:r>
              <a:rPr lang="en-US" dirty="0"/>
              <a:t> / modifications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souhaitez</a:t>
            </a:r>
            <a:r>
              <a:rPr lang="en-US" dirty="0"/>
              <a:t> </a:t>
            </a:r>
            <a:r>
              <a:rPr lang="en-US" dirty="0" err="1"/>
              <a:t>apporter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votre</a:t>
            </a:r>
            <a:r>
              <a:rPr lang="en-US" dirty="0"/>
              <a:t> solution </a:t>
            </a:r>
            <a:r>
              <a:rPr lang="en-US" dirty="0" err="1"/>
              <a:t>logicielle</a:t>
            </a:r>
            <a:r>
              <a:rPr lang="en-US" dirty="0"/>
              <a:t> / web. </a:t>
            </a:r>
            <a:r>
              <a:rPr lang="en-US" dirty="0" err="1"/>
              <a:t>Proposée</a:t>
            </a:r>
            <a:r>
              <a:rPr lang="en-US" dirty="0"/>
              <a:t> </a:t>
            </a:r>
            <a:r>
              <a:rPr lang="en-US" dirty="0" err="1"/>
              <a:t>selon</a:t>
            </a:r>
            <a:r>
              <a:rPr lang="en-US" dirty="0"/>
              <a:t> la </a:t>
            </a:r>
            <a:r>
              <a:rPr lang="en-US" dirty="0" err="1"/>
              <a:t>typologie</a:t>
            </a:r>
            <a:r>
              <a:rPr lang="en-US" dirty="0"/>
              <a:t> du </a:t>
            </a:r>
            <a:r>
              <a:rPr lang="en-US" dirty="0" err="1"/>
              <a:t>projet</a:t>
            </a:r>
            <a:r>
              <a:rPr lang="en-US" dirty="0"/>
              <a:t> en mode </a:t>
            </a:r>
            <a:r>
              <a:rPr lang="en-US" dirty="0" err="1"/>
              <a:t>forfait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en mode </a:t>
            </a:r>
            <a:r>
              <a:rPr lang="en-US" dirty="0" err="1"/>
              <a:t>régie</a:t>
            </a:r>
            <a:r>
              <a:rPr lang="en-U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50011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de maintenance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La maintenance </a:t>
            </a:r>
            <a:r>
              <a:rPr lang="en-US" dirty="0" err="1" smtClean="0"/>
              <a:t>préventive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Maintenance </a:t>
            </a:r>
            <a:r>
              <a:rPr lang="en-US" dirty="0" err="1"/>
              <a:t>exécutée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des </a:t>
            </a:r>
            <a:r>
              <a:rPr lang="en-US" dirty="0" err="1"/>
              <a:t>intervalles</a:t>
            </a:r>
            <a:r>
              <a:rPr lang="en-US" dirty="0"/>
              <a:t> </a:t>
            </a:r>
            <a:r>
              <a:rPr lang="en-US" dirty="0" err="1"/>
              <a:t>prédéterminés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selon</a:t>
            </a:r>
            <a:r>
              <a:rPr lang="en-US" dirty="0"/>
              <a:t> des </a:t>
            </a:r>
            <a:r>
              <a:rPr lang="en-US" dirty="0" err="1"/>
              <a:t>critères</a:t>
            </a:r>
            <a:r>
              <a:rPr lang="en-US" dirty="0"/>
              <a:t> </a:t>
            </a:r>
            <a:r>
              <a:rPr lang="en-US" dirty="0" err="1"/>
              <a:t>prescrits</a:t>
            </a:r>
            <a:r>
              <a:rPr lang="en-US" dirty="0"/>
              <a:t> et </a:t>
            </a:r>
            <a:r>
              <a:rPr lang="en-US" dirty="0" err="1"/>
              <a:t>destinée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réduire</a:t>
            </a:r>
            <a:r>
              <a:rPr lang="en-US" dirty="0"/>
              <a:t> la </a:t>
            </a:r>
            <a:r>
              <a:rPr lang="en-US" dirty="0" err="1"/>
              <a:t>probabilité</a:t>
            </a:r>
            <a:r>
              <a:rPr lang="en-US" dirty="0"/>
              <a:t> de </a:t>
            </a:r>
            <a:r>
              <a:rPr lang="en-US" dirty="0" err="1"/>
              <a:t>défaillance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la </a:t>
            </a:r>
            <a:r>
              <a:rPr lang="en-US" dirty="0" err="1"/>
              <a:t>dégradation</a:t>
            </a:r>
            <a:r>
              <a:rPr lang="en-US" dirty="0"/>
              <a:t> du </a:t>
            </a:r>
            <a:r>
              <a:rPr lang="en-US" dirty="0" err="1"/>
              <a:t>fonctionnement</a:t>
            </a:r>
            <a:r>
              <a:rPr lang="en-US" dirty="0"/>
              <a:t> d'un </a:t>
            </a:r>
            <a:r>
              <a:rPr lang="en-US"/>
              <a:t>bien</a:t>
            </a:r>
          </a:p>
        </p:txBody>
      </p:sp>
    </p:spTree>
    <p:extLst>
      <p:ext uri="{BB962C8B-B14F-4D97-AF65-F5344CB8AC3E}">
        <p14:creationId xmlns:p14="http://schemas.microsoft.com/office/powerpoint/2010/main" val="323059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niveaux</a:t>
            </a:r>
            <a:r>
              <a:rPr lang="en-US" dirty="0" smtClean="0"/>
              <a:t> de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Il </a:t>
            </a:r>
            <a:r>
              <a:rPr lang="en-US" dirty="0" err="1"/>
              <a:t>existe</a:t>
            </a:r>
            <a:r>
              <a:rPr lang="en-US" dirty="0"/>
              <a:t> </a:t>
            </a:r>
            <a:r>
              <a:rPr lang="en-US" dirty="0" err="1" smtClean="0"/>
              <a:t>trois</a:t>
            </a:r>
            <a:r>
              <a:rPr lang="en-US" dirty="0" smtClean="0"/>
              <a:t> </a:t>
            </a:r>
            <a:r>
              <a:rPr lang="en-US" dirty="0" err="1"/>
              <a:t>niveaux</a:t>
            </a:r>
            <a:r>
              <a:rPr lang="en-US" dirty="0"/>
              <a:t> </a:t>
            </a:r>
            <a:r>
              <a:rPr lang="en-US" dirty="0" err="1"/>
              <a:t>d’intervention</a:t>
            </a:r>
            <a:r>
              <a:rPr lang="en-US" dirty="0"/>
              <a:t> du support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 </a:t>
            </a:r>
            <a:r>
              <a:rPr lang="en-US" dirty="0" err="1"/>
              <a:t>Niveau</a:t>
            </a:r>
            <a:r>
              <a:rPr lang="en-US" dirty="0"/>
              <a:t> 1 : la </a:t>
            </a:r>
            <a:r>
              <a:rPr lang="en-US" dirty="0" err="1"/>
              <a:t>demande</a:t>
            </a:r>
            <a:r>
              <a:rPr lang="en-US" dirty="0"/>
              <a:t> de </a:t>
            </a:r>
            <a:r>
              <a:rPr lang="en-US" dirty="0" err="1"/>
              <a:t>l’utilisateur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enregistrée</a:t>
            </a:r>
            <a:r>
              <a:rPr lang="en-US" dirty="0"/>
              <a:t> par un « </a:t>
            </a:r>
            <a:r>
              <a:rPr lang="en-US" dirty="0" err="1"/>
              <a:t>télé</a:t>
            </a:r>
            <a:r>
              <a:rPr lang="en-US" dirty="0"/>
              <a:t>-assistant » qui </a:t>
            </a:r>
            <a:r>
              <a:rPr lang="en-US" dirty="0" err="1"/>
              <a:t>diagnostique</a:t>
            </a:r>
            <a:r>
              <a:rPr lang="en-US" dirty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problème</a:t>
            </a:r>
            <a:r>
              <a:rPr lang="en-US" dirty="0" smtClean="0"/>
              <a:t> </a:t>
            </a:r>
            <a:r>
              <a:rPr lang="en-US" dirty="0"/>
              <a:t>et </a:t>
            </a:r>
            <a:r>
              <a:rPr lang="en-US" dirty="0" err="1"/>
              <a:t>donne</a:t>
            </a:r>
            <a:r>
              <a:rPr lang="en-US" dirty="0"/>
              <a:t> des </a:t>
            </a:r>
            <a:r>
              <a:rPr lang="en-US" dirty="0" err="1"/>
              <a:t>conseils</a:t>
            </a:r>
            <a:r>
              <a:rPr lang="en-US" dirty="0"/>
              <a:t> de base pour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résolution</a:t>
            </a:r>
            <a:r>
              <a:rPr lang="en-US" dirty="0"/>
              <a:t>. </a:t>
            </a:r>
            <a:r>
              <a:rPr lang="en-US" dirty="0" err="1"/>
              <a:t>Celui</a:t>
            </a:r>
            <a:r>
              <a:rPr lang="en-US" dirty="0"/>
              <a:t>-ci </a:t>
            </a:r>
            <a:r>
              <a:rPr lang="en-US" dirty="0" err="1"/>
              <a:t>utilise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base </a:t>
            </a:r>
            <a:r>
              <a:rPr lang="en-US" dirty="0" smtClean="0"/>
              <a:t>de </a:t>
            </a:r>
            <a:r>
              <a:rPr lang="en-US" dirty="0" err="1" smtClean="0"/>
              <a:t>connaissance</a:t>
            </a:r>
            <a:r>
              <a:rPr lang="en-US" dirty="0" smtClean="0"/>
              <a:t> </a:t>
            </a:r>
            <a:r>
              <a:rPr lang="en-US" dirty="0" err="1"/>
              <a:t>répertoriant</a:t>
            </a:r>
            <a:r>
              <a:rPr lang="en-US" dirty="0"/>
              <a:t> les </a:t>
            </a:r>
            <a:r>
              <a:rPr lang="en-US" dirty="0" err="1"/>
              <a:t>problèmes</a:t>
            </a:r>
            <a:r>
              <a:rPr lang="en-US" dirty="0"/>
              <a:t> les plus </a:t>
            </a:r>
            <a:r>
              <a:rPr lang="en-US" dirty="0" err="1"/>
              <a:t>fréquemment</a:t>
            </a:r>
            <a:r>
              <a:rPr lang="en-US" dirty="0"/>
              <a:t> </a:t>
            </a:r>
            <a:r>
              <a:rPr lang="en-US" dirty="0" err="1"/>
              <a:t>rencontrés</a:t>
            </a:r>
            <a:r>
              <a:rPr lang="en-US" dirty="0"/>
              <a:t> par les </a:t>
            </a:r>
            <a:r>
              <a:rPr lang="en-US" dirty="0" err="1"/>
              <a:t>utilisateurs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 </a:t>
            </a:r>
            <a:r>
              <a:rPr lang="en-US" dirty="0" err="1"/>
              <a:t>Niveau</a:t>
            </a:r>
            <a:r>
              <a:rPr lang="en-US" dirty="0"/>
              <a:t> 2 : le « </a:t>
            </a:r>
            <a:r>
              <a:rPr lang="en-US" dirty="0" err="1"/>
              <a:t>télé</a:t>
            </a:r>
            <a:r>
              <a:rPr lang="en-US" dirty="0"/>
              <a:t>-assistant » de </a:t>
            </a:r>
            <a:r>
              <a:rPr lang="en-US" dirty="0" err="1"/>
              <a:t>niveau</a:t>
            </a:r>
            <a:r>
              <a:rPr lang="en-US" dirty="0"/>
              <a:t> 2 </a:t>
            </a:r>
            <a:r>
              <a:rPr lang="en-US" dirty="0" err="1"/>
              <a:t>intervient</a:t>
            </a:r>
            <a:r>
              <a:rPr lang="en-US" dirty="0"/>
              <a:t> </a:t>
            </a:r>
            <a:r>
              <a:rPr lang="en-US" dirty="0" err="1"/>
              <a:t>lorsque</a:t>
            </a:r>
            <a:r>
              <a:rPr lang="en-US" dirty="0"/>
              <a:t> </a:t>
            </a:r>
            <a:r>
              <a:rPr lang="en-US" dirty="0" err="1"/>
              <a:t>l’intervention</a:t>
            </a:r>
            <a:r>
              <a:rPr lang="en-US" dirty="0"/>
              <a:t> de </a:t>
            </a:r>
            <a:r>
              <a:rPr lang="en-US" dirty="0" err="1"/>
              <a:t>niveau</a:t>
            </a:r>
            <a:r>
              <a:rPr lang="en-US" dirty="0"/>
              <a:t> 1 </a:t>
            </a:r>
            <a:r>
              <a:rPr lang="en-US" dirty="0" err="1"/>
              <a:t>n’a</a:t>
            </a:r>
            <a:r>
              <a:rPr lang="en-US" dirty="0"/>
              <a:t> </a:t>
            </a:r>
            <a:r>
              <a:rPr lang="en-US" dirty="0" smtClean="0"/>
              <a:t>pas </a:t>
            </a:r>
            <a:r>
              <a:rPr lang="en-US" dirty="0" err="1" smtClean="0"/>
              <a:t>aboutit</a:t>
            </a:r>
            <a:r>
              <a:rPr lang="en-US" dirty="0" smtClean="0"/>
              <a:t> </a:t>
            </a:r>
            <a:r>
              <a:rPr lang="en-US" dirty="0"/>
              <a:t>passé un certain </a:t>
            </a:r>
            <a:r>
              <a:rPr lang="en-US" dirty="0" err="1"/>
              <a:t>délais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son </a:t>
            </a:r>
            <a:r>
              <a:rPr lang="en-US" dirty="0" err="1"/>
              <a:t>prédécesseur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en </a:t>
            </a:r>
            <a:r>
              <a:rPr lang="en-US" dirty="0" err="1"/>
              <a:t>limite</a:t>
            </a:r>
            <a:r>
              <a:rPr lang="en-US" dirty="0"/>
              <a:t> de </a:t>
            </a:r>
            <a:r>
              <a:rPr lang="en-US" dirty="0" err="1"/>
              <a:t>compétence</a:t>
            </a:r>
            <a:r>
              <a:rPr lang="en-US" dirty="0"/>
              <a:t> pour </a:t>
            </a:r>
            <a:r>
              <a:rPr lang="en-US" dirty="0" err="1"/>
              <a:t>résoudre</a:t>
            </a:r>
            <a:r>
              <a:rPr lang="en-US" dirty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problème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 </a:t>
            </a:r>
            <a:r>
              <a:rPr lang="en-US" dirty="0" err="1"/>
              <a:t>Niveau</a:t>
            </a:r>
            <a:r>
              <a:rPr lang="en-US" dirty="0"/>
              <a:t> 3 : </a:t>
            </a:r>
            <a:r>
              <a:rPr lang="en-US" dirty="0" err="1"/>
              <a:t>Spécialiste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un </a:t>
            </a:r>
            <a:r>
              <a:rPr lang="en-US" dirty="0" err="1"/>
              <a:t>domaine</a:t>
            </a:r>
            <a:r>
              <a:rPr lang="en-US" dirty="0"/>
              <a:t> de </a:t>
            </a:r>
            <a:r>
              <a:rPr lang="en-US" dirty="0" err="1"/>
              <a:t>l’informatique</a:t>
            </a:r>
            <a:r>
              <a:rPr lang="en-US" dirty="0"/>
              <a:t>, </a:t>
            </a:r>
            <a:r>
              <a:rPr lang="en-US" dirty="0" err="1"/>
              <a:t>l’assistant</a:t>
            </a:r>
            <a:r>
              <a:rPr lang="en-US" dirty="0"/>
              <a:t> de </a:t>
            </a:r>
            <a:r>
              <a:rPr lang="en-US" dirty="0" err="1"/>
              <a:t>niveau</a:t>
            </a:r>
            <a:r>
              <a:rPr lang="en-US" dirty="0"/>
              <a:t> 3 </a:t>
            </a:r>
            <a:r>
              <a:rPr lang="en-US" dirty="0" err="1"/>
              <a:t>intervient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smtClean="0"/>
              <a:t>le </a:t>
            </a:r>
            <a:r>
              <a:rPr lang="en-US" dirty="0" err="1" smtClean="0"/>
              <a:t>niveau</a:t>
            </a:r>
            <a:r>
              <a:rPr lang="en-US" dirty="0" smtClean="0"/>
              <a:t> </a:t>
            </a:r>
            <a:r>
              <a:rPr lang="en-US" dirty="0"/>
              <a:t>2 </a:t>
            </a:r>
            <a:r>
              <a:rPr lang="en-US" dirty="0" err="1"/>
              <a:t>n’a</a:t>
            </a:r>
            <a:r>
              <a:rPr lang="en-US" dirty="0"/>
              <a:t> pas </a:t>
            </a:r>
            <a:r>
              <a:rPr lang="en-US" dirty="0" err="1"/>
              <a:t>abouti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46764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 (Service Level Agreement)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fr-FR" dirty="0" smtClean="0"/>
              <a:t>Définition </a:t>
            </a:r>
            <a:r>
              <a:rPr lang="fr-FR" dirty="0"/>
              <a:t>d’un SLA</a:t>
            </a:r>
          </a:p>
          <a:p>
            <a:pPr lvl="1"/>
            <a:r>
              <a:rPr lang="fr-FR" dirty="0"/>
              <a:t>Le SLA est un contrat qui quantifie le niveau de service minimal pour une prestation qu’un fournisseur s’engage à </a:t>
            </a:r>
            <a:r>
              <a:rPr lang="fr-FR" dirty="0" smtClean="0"/>
              <a:t>délivrer à </a:t>
            </a:r>
            <a:r>
              <a:rPr lang="fr-FR" dirty="0"/>
              <a:t>son client.</a:t>
            </a:r>
          </a:p>
          <a:p>
            <a:pPr lvl="1"/>
            <a:r>
              <a:rPr lang="fr-FR" dirty="0"/>
              <a:t>Il peut être soit une partie d’un contrat informatique, soit un annexe à un contrat informatique, soit un annexe à des conditions générales.</a:t>
            </a:r>
          </a:p>
          <a:p>
            <a:pPr lvl="1"/>
            <a:r>
              <a:rPr lang="fr-FR" dirty="0"/>
              <a:t>En français il peut être appelé sous différent noms comme « Accord de niveau </a:t>
            </a:r>
            <a:r>
              <a:rPr lang="fr-FR" dirty="0" smtClean="0"/>
              <a:t>de service </a:t>
            </a:r>
            <a:r>
              <a:rPr lang="fr-FR" dirty="0"/>
              <a:t>», « Contrat de service »,</a:t>
            </a:r>
          </a:p>
          <a:p>
            <a:pPr lvl="1"/>
            <a:r>
              <a:rPr lang="fr-FR" dirty="0"/>
              <a:t>« Convention de service », etc…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918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Buts </a:t>
            </a:r>
            <a:r>
              <a:rPr lang="en-US" dirty="0"/>
              <a:t>d’un SLA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Les </a:t>
            </a:r>
            <a:r>
              <a:rPr lang="en-US" dirty="0" err="1"/>
              <a:t>principaux</a:t>
            </a:r>
            <a:r>
              <a:rPr lang="en-US" dirty="0"/>
              <a:t> buts d’un SLA </a:t>
            </a:r>
            <a:r>
              <a:rPr lang="en-US" dirty="0" err="1"/>
              <a:t>sont</a:t>
            </a:r>
            <a:r>
              <a:rPr lang="en-US" dirty="0"/>
              <a:t> de </a:t>
            </a:r>
            <a:r>
              <a:rPr lang="en-US" dirty="0" err="1"/>
              <a:t>définir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r>
              <a:rPr lang="en-US" dirty="0" smtClean="0"/>
              <a:t>les </a:t>
            </a:r>
            <a:r>
              <a:rPr lang="en-US" dirty="0" err="1"/>
              <a:t>besoins</a:t>
            </a:r>
            <a:r>
              <a:rPr lang="en-US" dirty="0"/>
              <a:t> d’un client pour </a:t>
            </a:r>
            <a:r>
              <a:rPr lang="en-US" dirty="0" err="1"/>
              <a:t>pouvoir</a:t>
            </a:r>
            <a:r>
              <a:rPr lang="en-US" dirty="0"/>
              <a:t> </a:t>
            </a:r>
            <a:r>
              <a:rPr lang="en-US" dirty="0" smtClean="0"/>
              <a:t>les </a:t>
            </a:r>
            <a:r>
              <a:rPr lang="en-US" dirty="0" err="1" smtClean="0"/>
              <a:t>exprimer</a:t>
            </a:r>
            <a:r>
              <a:rPr lang="en-US" dirty="0" smtClean="0"/>
              <a:t> </a:t>
            </a:r>
            <a:r>
              <a:rPr lang="en-US" dirty="0" err="1"/>
              <a:t>clairement</a:t>
            </a:r>
            <a:r>
              <a:rPr lang="en-US" dirty="0"/>
              <a:t> </a:t>
            </a:r>
            <a:r>
              <a:rPr lang="en-US" dirty="0" err="1"/>
              <a:t>d’une</a:t>
            </a:r>
            <a:r>
              <a:rPr lang="en-US" dirty="0"/>
              <a:t> </a:t>
            </a:r>
            <a:r>
              <a:rPr lang="en-US" dirty="0" err="1" smtClean="0"/>
              <a:t>manière</a:t>
            </a:r>
            <a:r>
              <a:rPr lang="en-US" dirty="0" smtClean="0"/>
              <a:t> </a:t>
            </a:r>
            <a:r>
              <a:rPr lang="en-US" dirty="0" err="1" smtClean="0"/>
              <a:t>compréhensible</a:t>
            </a:r>
            <a:r>
              <a:rPr lang="en-US" dirty="0" smtClean="0"/>
              <a:t> </a:t>
            </a:r>
            <a:r>
              <a:rPr lang="en-US" dirty="0"/>
              <a:t>par </a:t>
            </a:r>
            <a:r>
              <a:rPr lang="en-US" dirty="0" err="1"/>
              <a:t>chacune</a:t>
            </a:r>
            <a:r>
              <a:rPr lang="en-US" dirty="0"/>
              <a:t> des </a:t>
            </a:r>
            <a:r>
              <a:rPr lang="en-US" dirty="0" smtClean="0"/>
              <a:t>parties (</a:t>
            </a:r>
            <a:r>
              <a:rPr lang="en-US" dirty="0" err="1"/>
              <a:t>fournisseur</a:t>
            </a:r>
            <a:r>
              <a:rPr lang="en-US" dirty="0"/>
              <a:t> et client)</a:t>
            </a:r>
            <a:r>
              <a:rPr lang="en-US" dirty="0" smtClean="0"/>
              <a:t>,</a:t>
            </a:r>
          </a:p>
          <a:p>
            <a:r>
              <a:rPr lang="en-US" dirty="0" smtClean="0"/>
              <a:t>les </a:t>
            </a:r>
            <a:r>
              <a:rPr lang="en-US" dirty="0" err="1"/>
              <a:t>critères</a:t>
            </a:r>
            <a:r>
              <a:rPr lang="en-US" dirty="0"/>
              <a:t> </a:t>
            </a:r>
            <a:r>
              <a:rPr lang="en-US" dirty="0" err="1" smtClean="0"/>
              <a:t>d’évaluation</a:t>
            </a:r>
            <a:r>
              <a:rPr lang="en-US" dirty="0" smtClean="0"/>
              <a:t> </a:t>
            </a:r>
            <a:r>
              <a:rPr lang="en-US" dirty="0" err="1"/>
              <a:t>ainsi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smtClean="0"/>
              <a:t>les </a:t>
            </a:r>
            <a:r>
              <a:rPr lang="en-US" dirty="0" err="1" smtClean="0"/>
              <a:t>moyens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mesure</a:t>
            </a:r>
            <a:r>
              <a:rPr lang="en-US" dirty="0"/>
              <a:t> avec </a:t>
            </a:r>
            <a:r>
              <a:rPr lang="en-US" dirty="0" err="1"/>
              <a:t>lesquels</a:t>
            </a:r>
            <a:r>
              <a:rPr lang="en-US" dirty="0"/>
              <a:t> </a:t>
            </a:r>
            <a:r>
              <a:rPr lang="en-US" dirty="0" smtClean="0"/>
              <a:t>on </a:t>
            </a:r>
            <a:r>
              <a:rPr lang="en-US" dirty="0" err="1" smtClean="0"/>
              <a:t>pourra</a:t>
            </a:r>
            <a:r>
              <a:rPr lang="en-US" dirty="0" smtClean="0"/>
              <a:t> </a:t>
            </a:r>
            <a:r>
              <a:rPr lang="en-US" dirty="0" err="1"/>
              <a:t>évaluer</a:t>
            </a:r>
            <a:r>
              <a:rPr lang="en-US" dirty="0"/>
              <a:t> la </a:t>
            </a:r>
            <a:r>
              <a:rPr lang="en-US" dirty="0" err="1"/>
              <a:t>qualité</a:t>
            </a:r>
            <a:r>
              <a:rPr lang="en-US" dirty="0"/>
              <a:t> de la </a:t>
            </a:r>
            <a:r>
              <a:rPr lang="en-US" dirty="0" err="1" smtClean="0"/>
              <a:t>prestation</a:t>
            </a:r>
            <a:r>
              <a:rPr lang="en-US" dirty="0" smtClean="0"/>
              <a:t> </a:t>
            </a:r>
            <a:r>
              <a:rPr lang="en-US" dirty="0" err="1" smtClean="0"/>
              <a:t>fournie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Les </a:t>
            </a:r>
            <a:r>
              <a:rPr lang="en-US" dirty="0" err="1"/>
              <a:t>autres</a:t>
            </a:r>
            <a:r>
              <a:rPr lang="en-US" dirty="0"/>
              <a:t> buts </a:t>
            </a:r>
            <a:r>
              <a:rPr lang="en-US" dirty="0" err="1"/>
              <a:t>sont</a:t>
            </a:r>
            <a:r>
              <a:rPr lang="en-US" dirty="0"/>
              <a:t> entre </a:t>
            </a:r>
            <a:r>
              <a:rPr lang="en-US" dirty="0" err="1"/>
              <a:t>autres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d’établir</a:t>
            </a:r>
            <a:r>
              <a:rPr lang="en-US" dirty="0" smtClean="0"/>
              <a:t> </a:t>
            </a:r>
            <a:r>
              <a:rPr lang="en-US" dirty="0" err="1"/>
              <a:t>une</a:t>
            </a:r>
            <a:r>
              <a:rPr lang="en-US" dirty="0"/>
              <a:t> relation de </a:t>
            </a:r>
            <a:r>
              <a:rPr lang="en-US" dirty="0" err="1"/>
              <a:t>confiance</a:t>
            </a:r>
            <a:r>
              <a:rPr lang="en-US" dirty="0"/>
              <a:t>, </a:t>
            </a:r>
            <a:r>
              <a:rPr lang="en-US" dirty="0" err="1" smtClean="0"/>
              <a:t>voir</a:t>
            </a:r>
            <a:r>
              <a:rPr lang="en-US" dirty="0" smtClean="0"/>
              <a:t> de </a:t>
            </a:r>
            <a:r>
              <a:rPr lang="en-US" dirty="0" err="1"/>
              <a:t>partenariat</a:t>
            </a:r>
            <a:r>
              <a:rPr lang="en-US" dirty="0"/>
              <a:t> entre les parties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d’éliminer</a:t>
            </a:r>
            <a:r>
              <a:rPr lang="en-US" dirty="0" smtClean="0"/>
              <a:t> </a:t>
            </a:r>
            <a:r>
              <a:rPr lang="en-US" dirty="0"/>
              <a:t>les </a:t>
            </a:r>
            <a:r>
              <a:rPr lang="en-US" dirty="0" err="1"/>
              <a:t>attentes</a:t>
            </a:r>
            <a:r>
              <a:rPr lang="en-US" dirty="0"/>
              <a:t> </a:t>
            </a:r>
            <a:r>
              <a:rPr lang="en-US" dirty="0" err="1"/>
              <a:t>irréalistes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smtClean="0"/>
              <a:t>trop </a:t>
            </a:r>
            <a:r>
              <a:rPr lang="en-US" dirty="0" err="1" smtClean="0"/>
              <a:t>chères</a:t>
            </a:r>
            <a:r>
              <a:rPr lang="en-US" dirty="0" smtClean="0"/>
              <a:t> </a:t>
            </a:r>
            <a:r>
              <a:rPr lang="en-US" dirty="0"/>
              <a:t>(rapport prix/</a:t>
            </a:r>
            <a:r>
              <a:rPr lang="en-US" dirty="0" err="1"/>
              <a:t>prestation</a:t>
            </a:r>
            <a:r>
              <a:rPr lang="en-US" dirty="0"/>
              <a:t>).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506510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Rédaction</a:t>
            </a:r>
            <a:r>
              <a:rPr lang="en-US" dirty="0"/>
              <a:t> d’un SLA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La </a:t>
            </a:r>
            <a:r>
              <a:rPr lang="en-US" dirty="0" err="1"/>
              <a:t>rédaction</a:t>
            </a:r>
            <a:r>
              <a:rPr lang="en-US" dirty="0"/>
              <a:t> d’un SLA </a:t>
            </a:r>
            <a:r>
              <a:rPr lang="en-US" dirty="0" err="1"/>
              <a:t>varie</a:t>
            </a:r>
            <a:r>
              <a:rPr lang="en-US" dirty="0"/>
              <a:t> en </a:t>
            </a:r>
            <a:r>
              <a:rPr lang="en-US" dirty="0" err="1"/>
              <a:t>fonction</a:t>
            </a:r>
            <a:r>
              <a:rPr lang="en-US" dirty="0"/>
              <a:t> </a:t>
            </a:r>
            <a:r>
              <a:rPr lang="en-US" dirty="0" smtClean="0"/>
              <a:t>de la </a:t>
            </a:r>
            <a:r>
              <a:rPr lang="en-US" dirty="0" err="1"/>
              <a:t>prestation</a:t>
            </a:r>
            <a:r>
              <a:rPr lang="en-US" dirty="0"/>
              <a:t> qui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fournie</a:t>
            </a:r>
            <a:r>
              <a:rPr lang="en-US" dirty="0"/>
              <a:t>, </a:t>
            </a:r>
            <a:r>
              <a:rPr lang="en-US" dirty="0" err="1"/>
              <a:t>c’est-</a:t>
            </a:r>
            <a:r>
              <a:rPr lang="en-US" dirty="0" err="1" smtClean="0"/>
              <a:t>à</a:t>
            </a:r>
            <a:r>
              <a:rPr lang="en-US" dirty="0" smtClean="0"/>
              <a:t> dire </a:t>
            </a:r>
            <a:r>
              <a:rPr lang="en-US" dirty="0" err="1"/>
              <a:t>selon</a:t>
            </a:r>
            <a:r>
              <a:rPr lang="en-US" dirty="0"/>
              <a:t> le champ </a:t>
            </a:r>
            <a:r>
              <a:rPr lang="en-US" dirty="0" err="1" smtClean="0"/>
              <a:t>d’application</a:t>
            </a:r>
            <a:r>
              <a:rPr lang="en-US" dirty="0" smtClean="0"/>
              <a:t> : </a:t>
            </a:r>
            <a:endParaRPr lang="en-US" dirty="0"/>
          </a:p>
          <a:p>
            <a:r>
              <a:rPr lang="en-US" dirty="0" smtClean="0"/>
              <a:t>un </a:t>
            </a:r>
            <a:r>
              <a:rPr lang="en-US" dirty="0"/>
              <a:t>SLA </a:t>
            </a:r>
            <a:r>
              <a:rPr lang="en-US" dirty="0" smtClean="0"/>
              <a:t>‘</a:t>
            </a:r>
            <a:r>
              <a:rPr lang="en-US" dirty="0" err="1" smtClean="0"/>
              <a:t>Réseau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un </a:t>
            </a:r>
            <a:r>
              <a:rPr lang="en-US" dirty="0"/>
              <a:t>SLA ‘</a:t>
            </a:r>
            <a:r>
              <a:rPr lang="en-US" dirty="0" err="1" smtClean="0"/>
              <a:t>Hébergement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un </a:t>
            </a:r>
            <a:r>
              <a:rPr lang="en-US" dirty="0"/>
              <a:t>SLA ‘Application’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Il y a des points </a:t>
            </a:r>
            <a:r>
              <a:rPr lang="en-US" dirty="0"/>
              <a:t>qui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quasiment</a:t>
            </a:r>
            <a:r>
              <a:rPr lang="en-US" dirty="0"/>
              <a:t> </a:t>
            </a:r>
            <a:r>
              <a:rPr lang="en-US" dirty="0" err="1" smtClean="0"/>
              <a:t>présents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tous</a:t>
            </a:r>
            <a:r>
              <a:rPr lang="en-US" dirty="0"/>
              <a:t> les SLA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63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879</TotalTime>
  <Words>1846</Words>
  <Application>Microsoft Macintosh PowerPoint</Application>
  <PresentationFormat>On-screen Show (4:3)</PresentationFormat>
  <Paragraphs>212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Clarity</vt:lpstr>
      <vt:lpstr>Maintien en condition opérationnelle</vt:lpstr>
      <vt:lpstr>Plan</vt:lpstr>
      <vt:lpstr>Type de maintenance</vt:lpstr>
      <vt:lpstr>Type de maintenance</vt:lpstr>
      <vt:lpstr>Type de maintenance</vt:lpstr>
      <vt:lpstr>Les niveaux de support</vt:lpstr>
      <vt:lpstr>SLA (Service Level Agreement) 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SLA</vt:lpstr>
      <vt:lpstr>TMA (Tierce maintenance applicative)</vt:lpstr>
      <vt:lpstr>TMA</vt:lpstr>
      <vt:lpstr>TMA</vt:lpstr>
      <vt:lpstr>TMA</vt:lpstr>
      <vt:lpstr>Surveillance des SLA</vt:lpstr>
      <vt:lpstr>Gestion du SLA et maintenance evolutive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en production du logiciel</dc:title>
  <dc:creator>Fabulous</dc:creator>
  <cp:lastModifiedBy>Fabulous</cp:lastModifiedBy>
  <cp:revision>40</cp:revision>
  <dcterms:created xsi:type="dcterms:W3CDTF">2019-03-26T09:25:22Z</dcterms:created>
  <dcterms:modified xsi:type="dcterms:W3CDTF">2019-04-24T18:27:46Z</dcterms:modified>
</cp:coreProperties>
</file>